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2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9" r:id="rId14"/>
    <p:sldId id="270" r:id="rId15"/>
    <p:sldId id="274" r:id="rId16"/>
    <p:sldId id="276" r:id="rId17"/>
    <p:sldId id="278" r:id="rId18"/>
    <p:sldId id="318" r:id="rId19"/>
    <p:sldId id="319" r:id="rId20"/>
    <p:sldId id="281" r:id="rId21"/>
    <p:sldId id="283" r:id="rId22"/>
    <p:sldId id="284" r:id="rId23"/>
    <p:sldId id="285" r:id="rId24"/>
    <p:sldId id="287" r:id="rId25"/>
    <p:sldId id="286" r:id="rId26"/>
    <p:sldId id="288" r:id="rId27"/>
    <p:sldId id="289" r:id="rId28"/>
    <p:sldId id="290" r:id="rId29"/>
    <p:sldId id="293" r:id="rId30"/>
    <p:sldId id="294" r:id="rId31"/>
    <p:sldId id="296" r:id="rId32"/>
    <p:sldId id="291" r:id="rId33"/>
    <p:sldId id="292" r:id="rId34"/>
    <p:sldId id="297" r:id="rId35"/>
    <p:sldId id="299" r:id="rId36"/>
    <p:sldId id="300" r:id="rId37"/>
    <p:sldId id="301" r:id="rId38"/>
    <p:sldId id="302" r:id="rId39"/>
    <p:sldId id="306" r:id="rId40"/>
    <p:sldId id="307" r:id="rId41"/>
    <p:sldId id="308" r:id="rId42"/>
    <p:sldId id="309" r:id="rId43"/>
    <p:sldId id="310" r:id="rId44"/>
    <p:sldId id="311" r:id="rId45"/>
    <p:sldId id="313" r:id="rId46"/>
    <p:sldId id="32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0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A4188-6F56-4D1C-BFF6-C198D124704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143A4-5377-4624-A054-6439E1599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0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D8CCF-96C2-405F-8B4A-B383B20AC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0C05-4B27-4EEE-BE36-DA9DC41E73DA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3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5E0C-2064-44D6-8D81-30A0528F9E27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4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7D2F-85B4-454D-8E99-52D1A0D9021D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9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6089-F8AB-4BAA-8844-B75613CE99E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E46D-F5F9-4D5E-9236-6BD99A4A1ED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A03F-B4E9-4D42-9C4A-D842D77398E9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6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D716-F3C8-49CE-AC94-4F4B24E95561}" type="datetime1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696C-B9D8-4D0E-8B89-95FB541846F9}" type="datetime1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5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48842-2758-4979-90A1-6733792B9B72}" type="datetime1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8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B322-07CE-438E-B00C-371886F02BBB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3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0AF6-6D29-4B07-87F2-0F328E5DE49E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81983-FC28-4847-902F-633D50711B6D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51851-BC1D-4989-8BAA-AE671AE1A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65942"/>
            <a:ext cx="9144000" cy="92708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What, Why and How of Probability.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3022"/>
            <a:ext cx="9144000" cy="1655762"/>
          </a:xfrm>
        </p:spPr>
        <p:txBody>
          <a:bodyPr/>
          <a:lstStyle/>
          <a:p>
            <a:r>
              <a:rPr lang="en-US" dirty="0" smtClean="0"/>
              <a:t>Introduction to Probability for Machine Learning.</a:t>
            </a:r>
          </a:p>
          <a:p>
            <a:r>
              <a:rPr lang="en-US" dirty="0" smtClean="0"/>
              <a:t>Siman </a:t>
            </a:r>
            <a:r>
              <a:rPr lang="en-US" dirty="0" smtClean="0"/>
              <a:t>Giri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273F0-F827-47E9-A02C-FAA3FB6999E4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158-1436-4D57-8722-2A7397531566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1590" y="329644"/>
            <a:ext cx="9921834" cy="1401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Bell MT" panose="02020503060305020303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5CS037-Concepts and Technologies of AI.</a:t>
            </a:r>
          </a:p>
          <a:p>
            <a:r>
              <a:rPr lang="en-US" sz="3600" dirty="0" smtClean="0"/>
              <a:t>Week03, Lecture03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20" y="4220102"/>
            <a:ext cx="3050515" cy="15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8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 Probability Space.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12" y="1742456"/>
            <a:ext cx="7518400" cy="2378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960" y="4318848"/>
            <a:ext cx="7590729" cy="2539152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7D0F9-6A19-4679-9A9D-C5B95470AD74}" type="datetime1">
              <a:rPr lang="en-US" smtClean="0"/>
              <a:t>12/3/2023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791" y="954263"/>
            <a:ext cx="2714689" cy="2962806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9384" y="6395245"/>
            <a:ext cx="4688090" cy="365125"/>
          </a:xfrm>
        </p:spPr>
        <p:txBody>
          <a:bodyPr/>
          <a:lstStyle/>
          <a:p>
            <a:r>
              <a:rPr lang="en-US" dirty="0" smtClean="0"/>
              <a:t>Lecture03: What, Why and How of Probability. {image by: Ash Bellet.}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 Events and Sets.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94689" cy="2303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48" y="3784588"/>
            <a:ext cx="3919852" cy="271833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147733" y="4695648"/>
            <a:ext cx="2585156" cy="1247423"/>
            <a:chOff x="3883378" y="4615441"/>
            <a:chExt cx="2585156" cy="12474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/>
                <p:cNvSpPr/>
                <p:nvPr/>
              </p:nvSpPr>
              <p:spPr>
                <a:xfrm>
                  <a:off x="3883378" y="4615441"/>
                  <a:ext cx="2585156" cy="12474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In Figure</a:t>
                  </a:r>
                </a:p>
                <a:p>
                  <a:pPr marL="800100" lvl="1" indent="-342900">
                    <a:buFont typeface="+mj-lt"/>
                    <a:buAutoNum type="alphaLcParenR"/>
                  </a:pPr>
                  <a:r>
                    <a:rPr lang="en-US" sz="1600" dirty="0" smtClean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not A {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600" dirty="0" smtClean="0">
                    <a:solidFill>
                      <a:schemeClr val="tx1"/>
                    </a:solidFill>
                    <a:latin typeface="Palatino Linotype" panose="02040502050505030304" pitchFamily="18" charset="0"/>
                  </a:endParaRPr>
                </a:p>
                <a:p>
                  <a:pPr marL="800100" lvl="1" indent="-342900">
                    <a:buFont typeface="+mj-lt"/>
                    <a:buAutoNum type="alphaLcParenR"/>
                  </a:pPr>
                  <a:r>
                    <a:rPr lang="en-US" sz="1600" dirty="0" smtClean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A or B {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1600" dirty="0" smtClean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}</a:t>
                  </a:r>
                </a:p>
                <a:p>
                  <a:pPr marL="800100" lvl="1" indent="-342900">
                    <a:buFont typeface="+mj-lt"/>
                    <a:buAutoNum type="alphaLcParenR"/>
                  </a:pPr>
                  <a:r>
                    <a:rPr lang="en-US" sz="1600" dirty="0" smtClean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A and B {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1600" dirty="0" smtClean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}</a:t>
                  </a:r>
                </a:p>
                <a:p>
                  <a:pPr marL="800100" lvl="1" indent="-342900">
                    <a:buFont typeface="+mj-lt"/>
                    <a:buAutoNum type="alphaLcParenR"/>
                  </a:pPr>
                  <a:r>
                    <a:rPr lang="en-US" sz="1600" dirty="0" smtClean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Disjoint.</a:t>
                  </a:r>
                  <a:endPara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378" y="4615441"/>
                  <a:ext cx="2585156" cy="124742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37" t="-3382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4848577" y="4766127"/>
              <a:ext cx="1151467" cy="342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F15E-D67B-47A7-B80A-32730E1221B3}" type="datetime1">
              <a:rPr lang="en-US" smtClean="0"/>
              <a:t>12/3/2023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480" y="299267"/>
            <a:ext cx="3249120" cy="3432463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33390" y="6429635"/>
            <a:ext cx="4688090" cy="365125"/>
          </a:xfrm>
        </p:spPr>
        <p:txBody>
          <a:bodyPr/>
          <a:lstStyle/>
          <a:p>
            <a:r>
              <a:rPr lang="en-US" dirty="0" smtClean="0"/>
              <a:t>Lecture03: What, Why and How of Probability. {image by: Ash Bellet.}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3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 Probability Measure.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Suppose S is a sample space associated with an experiment.</a:t>
                </a:r>
              </a:p>
              <a:p>
                <a:r>
                  <a:rPr lang="en-US" sz="2000" dirty="0" smtClean="0"/>
                  <a:t>To every event in S, we assign a number ,P(E), called the probability measure of E, so that the following </a:t>
                </a:r>
                <a:r>
                  <a:rPr lang="en-US" sz="2000" b="1" dirty="0" smtClean="0">
                    <a:solidFill>
                      <a:srgbClr val="C00000"/>
                    </a:solidFill>
                  </a:rPr>
                  <a:t>axioms</a:t>
                </a:r>
                <a:r>
                  <a:rPr lang="en-US" sz="2000" dirty="0" smtClean="0"/>
                  <a:t> hold:</a:t>
                </a:r>
              </a:p>
              <a:p>
                <a:pPr lvl="1"/>
                <a:r>
                  <a:rPr lang="en-US" b="1" dirty="0" smtClean="0">
                    <a:solidFill>
                      <a:srgbClr val="002060"/>
                    </a:solidFill>
                  </a:rPr>
                  <a:t>Non-negativity</a:t>
                </a:r>
              </a:p>
              <a:p>
                <a:pPr lvl="2"/>
                <a:r>
                  <a:rPr lang="en-US" sz="2000" dirty="0"/>
                  <a:t>For any event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∈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All possible outcomes</a:t>
                </a:r>
              </a:p>
              <a:p>
                <a:pPr lvl="2"/>
                <a:r>
                  <a:rPr lang="en-US" sz="2000" dirty="0"/>
                  <a:t>Probability of the entire sample space is 1,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b="1" dirty="0">
                    <a:solidFill>
                      <a:srgbClr val="C00000"/>
                    </a:solidFill>
                  </a:rPr>
                  <a:t>Additivity of disjoint events</a:t>
                </a:r>
              </a:p>
              <a:p>
                <a:pPr lvl="2"/>
                <a:r>
                  <a:rPr lang="en-US" sz="2000" dirty="0"/>
                  <a:t>For all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∈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000" dirty="0"/>
                  <a:t> that are mutually exclusive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=∅)</m:t>
                    </m:r>
                  </m:oMath>
                </a14:m>
                <a:r>
                  <a:rPr lang="en-US" sz="2000" dirty="0"/>
                  <a:t>, the probability that both events happen is equal to the sum of their individual probabilities,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+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40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EE961-0E2F-44FF-AC58-5B195C13E00C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222" y="42985"/>
            <a:ext cx="1992451" cy="2135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273542"/>
            <a:ext cx="3790567" cy="1584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957" y="2688549"/>
            <a:ext cx="2264392" cy="913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3320878"/>
            <a:ext cx="1895643" cy="1318586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65310" y="6445916"/>
            <a:ext cx="4688090" cy="365125"/>
          </a:xfrm>
        </p:spPr>
        <p:txBody>
          <a:bodyPr/>
          <a:lstStyle/>
          <a:p>
            <a:r>
              <a:rPr lang="en-US" dirty="0" smtClean="0"/>
              <a:t>Lecture03: What, Why and How of Probability. {image by: Ash Bellet.}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2.5 Choosing an Sample Space.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</a:t>
            </a:r>
            <a:r>
              <a:rPr lang="en-US" b="1" dirty="0" smtClean="0">
                <a:solidFill>
                  <a:srgbClr val="002060"/>
                </a:solidFill>
              </a:rPr>
              <a:t>elements</a:t>
            </a:r>
            <a:r>
              <a:rPr lang="en-US" dirty="0" smtClean="0"/>
              <a:t> of the </a:t>
            </a:r>
            <a:r>
              <a:rPr lang="en-US" b="1" dirty="0" smtClean="0"/>
              <a:t>sample space </a:t>
            </a:r>
            <a:r>
              <a:rPr lang="en-US" dirty="0" smtClean="0"/>
              <a:t>should be </a:t>
            </a:r>
            <a:r>
              <a:rPr lang="en-US" b="1" dirty="0" smtClean="0">
                <a:solidFill>
                  <a:srgbClr val="002060"/>
                </a:solidFill>
              </a:rPr>
              <a:t>distinct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02060"/>
                </a:solidFill>
              </a:rPr>
              <a:t>mutually exclusive</a:t>
            </a:r>
            <a:r>
              <a:rPr lang="en-US" dirty="0" smtClean="0"/>
              <a:t> so that when the </a:t>
            </a:r>
            <a:r>
              <a:rPr lang="en-US" b="1" dirty="0" smtClean="0"/>
              <a:t>experiment is carried out</a:t>
            </a:r>
            <a:r>
              <a:rPr lang="en-US" dirty="0" smtClean="0"/>
              <a:t>, there is a </a:t>
            </a:r>
            <a:r>
              <a:rPr lang="en-US" b="1" dirty="0" smtClean="0">
                <a:solidFill>
                  <a:srgbClr val="002060"/>
                </a:solidFill>
              </a:rPr>
              <a:t>unique outcome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sample space chosen for a probabilistic model must be </a:t>
            </a:r>
            <a:r>
              <a:rPr lang="en-US" b="1" dirty="0" smtClean="0">
                <a:solidFill>
                  <a:srgbClr val="C00000"/>
                </a:solidFill>
              </a:rPr>
              <a:t>collectively exhaustive</a:t>
            </a:r>
            <a:r>
              <a:rPr lang="en-US" dirty="0" smtClean="0"/>
              <a:t>, in the sense that no matter what happens in the experiment, we always </a:t>
            </a:r>
            <a:r>
              <a:rPr lang="en-US" b="1" dirty="0" smtClean="0">
                <a:solidFill>
                  <a:srgbClr val="C00000"/>
                </a:solidFill>
              </a:rPr>
              <a:t>obtain an outcome </a:t>
            </a:r>
            <a:r>
              <a:rPr lang="en-US" dirty="0" smtClean="0"/>
              <a:t>that has </a:t>
            </a:r>
            <a:r>
              <a:rPr lang="en-US" b="1" dirty="0" smtClean="0"/>
              <a:t>been included </a:t>
            </a:r>
            <a:r>
              <a:rPr lang="en-US" dirty="0" smtClean="0"/>
              <a:t>in the </a:t>
            </a:r>
            <a:r>
              <a:rPr lang="en-US" b="1" dirty="0" smtClean="0">
                <a:solidFill>
                  <a:srgbClr val="C00000"/>
                </a:solidFill>
              </a:rPr>
              <a:t>sample space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sample space should have </a:t>
            </a:r>
            <a:r>
              <a:rPr lang="en-US" b="1" dirty="0" smtClean="0">
                <a:solidFill>
                  <a:srgbClr val="7030A0"/>
                </a:solidFill>
              </a:rPr>
              <a:t>enough detail </a:t>
            </a:r>
            <a:r>
              <a:rPr lang="en-US" dirty="0" smtClean="0"/>
              <a:t>to </a:t>
            </a:r>
            <a:r>
              <a:rPr lang="en-US" b="1" dirty="0" smtClean="0"/>
              <a:t>distinguish</a:t>
            </a:r>
            <a:r>
              <a:rPr lang="en-US" dirty="0" smtClean="0"/>
              <a:t> between all </a:t>
            </a:r>
            <a:r>
              <a:rPr lang="en-US" b="1" dirty="0" smtClean="0">
                <a:solidFill>
                  <a:srgbClr val="7030A0"/>
                </a:solidFill>
              </a:rPr>
              <a:t>outcomes of interest </a:t>
            </a:r>
            <a:r>
              <a:rPr lang="en-US" dirty="0" smtClean="0"/>
              <a:t>to the modeler, while avoiding </a:t>
            </a:r>
            <a:r>
              <a:rPr lang="en-US" b="1" dirty="0" smtClean="0"/>
              <a:t>irrelevant details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47C0-78D8-4FCF-9B25-D9882B9C8281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4">
                    <a:lumMod val="50000"/>
                  </a:schemeClr>
                </a:solidFill>
              </a:rPr>
              <a:t>3.Calculating the Probability of an Discrete Event.</a:t>
            </a:r>
            <a:endParaRPr lang="en-US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67BE7-FF81-462F-9D1D-8A46AEF395E9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3.1 Calculating Probability –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Classical Approach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922604"/>
            <a:ext cx="5181600" cy="2216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 smtClean="0"/>
                  <a:t>classical approach to Probability</a:t>
                </a:r>
                <a:endParaRPr lang="en-US" sz="2000" dirty="0" smtClean="0"/>
              </a:p>
              <a:p>
                <a:pPr lvl="1" algn="just"/>
                <a:r>
                  <a:rPr lang="en-US" sz="2000" dirty="0" smtClean="0"/>
                  <a:t>when the outcomes in the sample space of a </a:t>
                </a:r>
                <a:r>
                  <a:rPr lang="en-US" sz="2000" b="1" dirty="0" smtClean="0">
                    <a:solidFill>
                      <a:srgbClr val="C00000"/>
                    </a:solidFill>
                  </a:rPr>
                  <a:t>chance experiment are equally likely</a:t>
                </a:r>
                <a:r>
                  <a:rPr lang="en-US" sz="2000" dirty="0" smtClean="0"/>
                  <a:t>, the probability of an event E, denoted by P(E), is the ratio of number of outcomes in the sample space: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𝒏𝒖𝒎𝒃𝒆𝒓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𝒐𝒖𝒕𝒄𝒐𝒎𝒆𝒔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𝒇𝒂𝒗𝒐𝒖𝒓𝒂𝒃𝒍𝒆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𝒏𝒖𝒎𝒃𝒆𝒓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𝒐𝒖𝒕𝒄𝒐𝒎𝒆𝒔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𝒕𝒉𝒆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𝒔𝒂𝒎𝒑𝒍𝒆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𝒔𝒑𝒂𝒄𝒆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den>
                    </m:f>
                  </m:oMath>
                </a14:m>
                <a:endParaRPr lang="en-US" b="1" dirty="0" smtClean="0"/>
              </a:p>
              <a:p>
                <a:pPr lvl="1"/>
                <a:r>
                  <a:rPr lang="en-US" sz="2000" dirty="0" smtClean="0"/>
                  <a:t>As per the definition:</a:t>
                </a:r>
              </a:p>
              <a:p>
                <a:pPr lvl="2"/>
                <a:r>
                  <a:rPr lang="en-US" sz="2000" dirty="0"/>
                  <a:t>p</a:t>
                </a:r>
                <a:r>
                  <a:rPr lang="en-US" sz="2000" dirty="0" smtClean="0"/>
                  <a:t>robability measures consist of </a:t>
                </a:r>
                <a:r>
                  <a:rPr lang="en-US" sz="2000" b="1" dirty="0" smtClean="0"/>
                  <a:t>counting the number of events.</a:t>
                </a:r>
              </a:p>
              <a:p>
                <a:r>
                  <a:rPr lang="en-US" sz="2000" dirty="0" smtClean="0"/>
                  <a:t>This approach may only valid till events in a sample case are equally likely.</a:t>
                </a:r>
                <a:endParaRPr lang="en-US" sz="20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059" t="-1401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338164" y="2117965"/>
            <a:ext cx="1650830" cy="1693057"/>
            <a:chOff x="7302926" y="1314029"/>
            <a:chExt cx="1650830" cy="1693057"/>
          </a:xfrm>
        </p:grpSpPr>
        <p:sp>
          <p:nvSpPr>
            <p:cNvPr id="6" name="Rounded Rectangle 5"/>
            <p:cNvSpPr/>
            <p:nvPr/>
          </p:nvSpPr>
          <p:spPr>
            <a:xfrm>
              <a:off x="7302926" y="1314029"/>
              <a:ext cx="1650830" cy="16930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565" y="1806473"/>
              <a:ext cx="1475961" cy="95030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566812" y="1393809"/>
              <a:ext cx="1141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Flip a Coin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4DD5-A7A8-44A0-AD09-32E26FB022AE}" type="datetime1">
              <a:rPr lang="en-US" smtClean="0"/>
              <a:t>12/3/2023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3.2 Calculating Probability of </a:t>
            </a:r>
            <a:r>
              <a:rPr lang="en-US" sz="5400" dirty="0" smtClean="0">
                <a:solidFill>
                  <a:srgbClr val="C00000"/>
                </a:solidFill>
              </a:rPr>
              <a:t>“or”</a:t>
            </a:r>
            <a:endParaRPr lang="en-US" sz="5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equation for calculating the probability of either event A</a:t>
                </a:r>
                <a:r>
                  <a:rPr lang="en-US" dirty="0"/>
                  <a:t> </a:t>
                </a:r>
                <a:r>
                  <a:rPr lang="en-US" b="1" i="1" dirty="0"/>
                  <a:t>or</a:t>
                </a:r>
                <a:r>
                  <a:rPr lang="en-US" dirty="0"/>
                  <a:t> event </a:t>
                </a:r>
                <a:r>
                  <a:rPr lang="en-US" dirty="0" smtClean="0"/>
                  <a:t>B </a:t>
                </a:r>
                <a:r>
                  <a:rPr lang="en-US" dirty="0"/>
                  <a:t>happening, </a:t>
                </a:r>
                <a:r>
                  <a:rPr lang="en-US" dirty="0" smtClean="0"/>
                  <a:t>written {P(A or B)\P(A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 smtClean="0"/>
                  <a:t>B)}</a:t>
                </a:r>
                <a:r>
                  <a:rPr lang="en-US" dirty="0"/>
                  <a:t> </a:t>
                </a:r>
                <a:r>
                  <a:rPr lang="en-US" dirty="0" smtClean="0"/>
                  <a:t>is deeply analogous to counting the number of events of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mutually exclusive events or disjoint events   (i.e. A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B =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).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70" y="3316721"/>
            <a:ext cx="10465440" cy="299517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048E-4E45-4A65-9582-7BA5C95020B1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1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3.2 Calculating Probability of </a:t>
            </a:r>
            <a:r>
              <a:rPr lang="en-US" sz="5400" dirty="0" smtClean="0">
                <a:solidFill>
                  <a:srgbClr val="C00000"/>
                </a:solidFill>
              </a:rPr>
              <a:t>“or”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Unfortunately, not all events are mutually exclusive. If you want to calculate </a:t>
            </a:r>
            <a:r>
              <a:rPr lang="en-US" sz="2000" dirty="0" smtClean="0"/>
              <a:t>P(C or D)</a:t>
            </a:r>
            <a:r>
              <a:rPr lang="en-US" sz="2000" dirty="0"/>
              <a:t> where the events C and </a:t>
            </a:r>
            <a:r>
              <a:rPr lang="en-US" sz="2000" dirty="0" smtClean="0"/>
              <a:t>D </a:t>
            </a:r>
            <a:r>
              <a:rPr lang="en-US" sz="2000" dirty="0"/>
              <a:t>are </a:t>
            </a:r>
            <a:r>
              <a:rPr lang="en-US" sz="2000" b="1" i="1" dirty="0"/>
              <a:t>not</a:t>
            </a:r>
            <a:r>
              <a:rPr lang="en-US" sz="2000" dirty="0"/>
              <a:t> mutually exclusive you can </a:t>
            </a:r>
            <a:r>
              <a:rPr lang="en-US" sz="2000" b="1" i="1" dirty="0"/>
              <a:t>not</a:t>
            </a:r>
            <a:r>
              <a:rPr lang="en-US" sz="2000" dirty="0"/>
              <a:t> </a:t>
            </a:r>
            <a:r>
              <a:rPr lang="en-US" sz="2000" dirty="0" smtClean="0"/>
              <a:t>simply </a:t>
            </a:r>
            <a:r>
              <a:rPr lang="en-US" sz="2000" dirty="0"/>
              <a:t>add the probabilities. </a:t>
            </a:r>
            <a:endParaRPr lang="en-US" sz="2000" dirty="0" smtClean="0"/>
          </a:p>
          <a:p>
            <a:r>
              <a:rPr lang="en-US" sz="2000" b="1" dirty="0" smtClean="0"/>
              <a:t>Why?</a:t>
            </a:r>
          </a:p>
          <a:p>
            <a:pPr lvl="1"/>
            <a:r>
              <a:rPr lang="en-US" sz="2000" dirty="0"/>
              <a:t>If two events are not mutually exclusive, simply adding their probabilities double counts the probability of any outcome which is in both </a:t>
            </a:r>
            <a:r>
              <a:rPr lang="en-US" sz="2000" dirty="0" smtClean="0"/>
              <a:t>events.</a:t>
            </a:r>
          </a:p>
          <a:p>
            <a:pPr lvl="1"/>
            <a:r>
              <a:rPr lang="en-US" sz="2000" dirty="0" smtClean="0"/>
              <a:t>There </a:t>
            </a:r>
            <a:r>
              <a:rPr lang="en-US" sz="2000" dirty="0"/>
              <a:t>is a formula for calculating </a:t>
            </a:r>
            <a:r>
              <a:rPr lang="en-US" sz="2000" b="1" i="1" dirty="0"/>
              <a:t>or</a:t>
            </a:r>
            <a:r>
              <a:rPr lang="en-US" sz="2000" dirty="0"/>
              <a:t> of two non-mutually exclusive events: it is called the "inclusion exclusion" principle</a:t>
            </a:r>
            <a:r>
              <a:rPr lang="en-US" sz="2000" dirty="0" smtClean="0"/>
              <a:t>.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 smtClean="0"/>
          </a:p>
          <a:p>
            <a:pPr lvl="1"/>
            <a:endParaRPr lang="en-US" sz="2000" b="1" dirty="0"/>
          </a:p>
          <a:p>
            <a:pPr lvl="1"/>
            <a:r>
              <a:rPr lang="en-US" sz="2000" dirty="0"/>
              <a:t>the inclusion exclusion principle also applies for mutually exclusive events. If two events are mutually exclusive </a:t>
            </a:r>
            <a:r>
              <a:rPr lang="en-US" sz="2000" dirty="0" smtClean="0"/>
              <a:t>P(E and</a:t>
            </a:r>
            <a:r>
              <a:rPr lang="en-US" sz="2000" dirty="0"/>
              <a:t> </a:t>
            </a:r>
            <a:r>
              <a:rPr lang="en-US" sz="2000" dirty="0" smtClean="0"/>
              <a:t>F)=0</a:t>
            </a:r>
            <a:r>
              <a:rPr lang="en-US" sz="2000" dirty="0"/>
              <a:t> since its not possible for both </a:t>
            </a:r>
            <a:r>
              <a:rPr lang="en-US" sz="2000" dirty="0" smtClean="0"/>
              <a:t>E</a:t>
            </a:r>
            <a:r>
              <a:rPr lang="en-US" sz="2000" dirty="0"/>
              <a:t> and F</a:t>
            </a:r>
            <a:r>
              <a:rPr lang="en-US" sz="2000" dirty="0" smtClean="0"/>
              <a:t> to </a:t>
            </a:r>
            <a:r>
              <a:rPr lang="en-US" sz="2000" dirty="0"/>
              <a:t>occur. As such the formula </a:t>
            </a:r>
            <a:r>
              <a:rPr lang="en-US" sz="2000" dirty="0" smtClean="0"/>
              <a:t>P(E)+P(F)−P(E and F)</a:t>
            </a:r>
            <a:r>
              <a:rPr lang="en-US" sz="2000" dirty="0"/>
              <a:t> reduces to </a:t>
            </a:r>
            <a:r>
              <a:rPr lang="en-US" sz="2000" dirty="0" smtClean="0"/>
              <a:t>P(E)+P(F).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07" y="3942947"/>
            <a:ext cx="5288149" cy="103758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E8B9-7310-4C8C-BAD7-8E81CDDBD7F0}" type="datetime1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7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7611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.4 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Probability: with and without replacement.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7612"/>
                <a:ext cx="10515600" cy="5556068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 smtClean="0"/>
                  <a:t>Example-with replacement:</a:t>
                </a:r>
              </a:p>
              <a:p>
                <a:pPr lvl="1"/>
                <a:r>
                  <a:rPr lang="en-US" sz="1800" dirty="0"/>
                  <a:t>In a bag, there are 5 red balls and 3 blue balls. A ball is drawn from the bag, its color is noted, and then </a:t>
                </a:r>
                <a:r>
                  <a:rPr lang="en-US" sz="1800" u="sng" dirty="0">
                    <a:solidFill>
                      <a:srgbClr val="FF0000"/>
                    </a:solidFill>
                  </a:rPr>
                  <a:t>it's placed back in the bag</a:t>
                </a:r>
                <a:r>
                  <a:rPr lang="en-US" sz="1800" dirty="0"/>
                  <a:t>. This process is repeated three times. What is the probability of drawing exactly 2 red balls and 1 blue ball</a:t>
                </a:r>
                <a:r>
                  <a:rPr lang="en-US" sz="1800" dirty="0" smtClean="0"/>
                  <a:t>?</a:t>
                </a:r>
              </a:p>
              <a:p>
                <a:pPr lvl="1"/>
                <a:r>
                  <a:rPr lang="en-US" sz="1800" dirty="0" smtClean="0"/>
                  <a:t>Solution:</a:t>
                </a:r>
              </a:p>
              <a:p>
                <a:pPr lvl="2"/>
                <a:r>
                  <a:rPr lang="en-US" sz="1800" dirty="0" smtClean="0"/>
                  <a:t>Individual Probability: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𝑏𝑙𝑢𝑒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 smtClean="0"/>
              </a:p>
              <a:p>
                <a:pPr lvl="2"/>
                <a:r>
                  <a:rPr lang="en-US" sz="1800" dirty="0"/>
                  <a:t>We want to calculate the probability of drawing exactly 2 red balls and 1 blue ball in 3 </a:t>
                </a:r>
                <a:r>
                  <a:rPr lang="en-US" sz="1800" dirty="0" smtClean="0"/>
                  <a:t>draws. There </a:t>
                </a:r>
                <a:r>
                  <a:rPr lang="en-US" sz="1800" dirty="0"/>
                  <a:t>are three ways this can happen: RRB, RBR, and BRR, where R represents a red ball and B represents a blue ball</a:t>
                </a:r>
                <a:r>
                  <a:rPr lang="en-US" sz="1800" dirty="0" smtClean="0"/>
                  <a:t>.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𝑅𝑅𝐵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1800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1800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2"/>
                <a:r>
                  <a:rPr lang="en-US" sz="1800" dirty="0" smtClean="0"/>
                  <a:t>Thus; total probability: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𝑅𝑅𝐵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𝑅𝐵𝑅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𝐵𝑅𝑅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7612"/>
                <a:ext cx="10515600" cy="5556068"/>
              </a:xfrm>
              <a:blipFill rotWithShape="0">
                <a:blip r:embed="rId2"/>
                <a:stretch>
                  <a:fillRect l="-406" t="-1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1F621-29FF-4506-B026-2871F88A77A2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FD16-1A19-4BF9-9E27-0016201E69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7611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.5 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Probability: with and without replacement.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7612"/>
            <a:ext cx="10515600" cy="5556068"/>
          </a:xfrm>
        </p:spPr>
        <p:txBody>
          <a:bodyPr>
            <a:noAutofit/>
          </a:bodyPr>
          <a:lstStyle/>
          <a:p>
            <a:r>
              <a:rPr lang="en-US" dirty="0" smtClean="0"/>
              <a:t>Example-without  </a:t>
            </a:r>
            <a:r>
              <a:rPr lang="en-US" dirty="0" smtClean="0"/>
              <a:t>replacement (Home Task):</a:t>
            </a:r>
            <a:endParaRPr lang="en-US" dirty="0" smtClean="0"/>
          </a:p>
          <a:p>
            <a:pPr lvl="1"/>
            <a:r>
              <a:rPr lang="en-US" dirty="0"/>
              <a:t>In a bag, there are 5 red balls and 3 blue balls. A ball is drawn from the bag, its color is noted, and then </a:t>
            </a:r>
            <a:r>
              <a:rPr lang="en-US" u="sng" dirty="0"/>
              <a:t>it's </a:t>
            </a:r>
            <a:r>
              <a:rPr lang="en-US" u="sng" dirty="0" smtClean="0"/>
              <a:t>not placed </a:t>
            </a:r>
            <a:r>
              <a:rPr lang="en-US" u="sng" dirty="0"/>
              <a:t>back in the bag</a:t>
            </a:r>
            <a:r>
              <a:rPr lang="en-US" dirty="0"/>
              <a:t>. This process is repeated three times. What is the probability of drawing exactly 2 red balls and 1 blue ball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Solution: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8A-3FCA-4D79-A128-7520F99B0C95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FD16-1A19-4BF9-9E27-0016201E69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4482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1. What, Why and How of Probability.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FE08-BDC8-4B23-BB23-DDB1F2138A67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3.2 Calculating Probability: Example.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Solve it:</a:t>
            </a:r>
          </a:p>
          <a:p>
            <a:pPr lvl="1" algn="just"/>
            <a:r>
              <a:rPr lang="en-US" altLang="en-US" dirty="0" smtClean="0">
                <a:cs typeface="Times New Roman" panose="02020603050405020304" pitchFamily="18" charset="0"/>
              </a:rPr>
              <a:t>We have a committee of </a:t>
            </a:r>
            <a:r>
              <a:rPr lang="en-US" altLang="en-US" i="1" dirty="0" smtClean="0">
                <a:cs typeface="Times New Roman" panose="02020603050405020304" pitchFamily="18" charset="0"/>
              </a:rPr>
              <a:t>n </a:t>
            </a:r>
            <a:r>
              <a:rPr lang="en-US" altLang="en-US" dirty="0" smtClean="0">
                <a:cs typeface="Times New Roman" panose="02020603050405020304" pitchFamily="18" charset="0"/>
              </a:rPr>
              <a:t>= 10 people and we want to choose a </a:t>
            </a:r>
            <a:r>
              <a:rPr lang="en-US" altLang="en-US" b="1" dirty="0" smtClean="0">
                <a:cs typeface="Times New Roman" panose="02020603050405020304" pitchFamily="18" charset="0"/>
              </a:rPr>
              <a:t>chairperson</a:t>
            </a:r>
            <a:r>
              <a:rPr lang="en-US" altLang="en-US" dirty="0" smtClean="0">
                <a:cs typeface="Times New Roman" panose="02020603050405020304" pitchFamily="18" charset="0"/>
              </a:rPr>
              <a:t>, </a:t>
            </a:r>
            <a:r>
              <a:rPr lang="en-US" altLang="en-US" b="1" dirty="0" smtClean="0">
                <a:cs typeface="Times New Roman" panose="02020603050405020304" pitchFamily="18" charset="0"/>
              </a:rPr>
              <a:t>a vice-chairperson </a:t>
            </a:r>
            <a:r>
              <a:rPr lang="en-US" altLang="en-US" dirty="0" smtClean="0">
                <a:cs typeface="Times New Roman" panose="02020603050405020304" pitchFamily="18" charset="0"/>
              </a:rPr>
              <a:t>and a </a:t>
            </a:r>
            <a:r>
              <a:rPr lang="en-US" altLang="en-US" b="1" dirty="0" smtClean="0">
                <a:cs typeface="Times New Roman" panose="02020603050405020304" pitchFamily="18" charset="0"/>
              </a:rPr>
              <a:t>treasurer</a:t>
            </a:r>
            <a:r>
              <a:rPr lang="en-US" altLang="en-US" dirty="0" smtClean="0">
                <a:cs typeface="Times New Roman" panose="02020603050405020304" pitchFamily="18" charset="0"/>
              </a:rPr>
              <a:t>. Suppose that 6 of the members of the committee are male and 4 of the members are female. What is the probability that the three executives selected are all male?</a:t>
            </a:r>
          </a:p>
          <a:p>
            <a:pPr lvl="2" algn="just"/>
            <a:r>
              <a:rPr lang="en-US" dirty="0" smtClean="0">
                <a:cs typeface="Times New Roman" panose="02020603050405020304" pitchFamily="18" charset="0"/>
              </a:rPr>
              <a:t>Solutions:</a:t>
            </a:r>
          </a:p>
          <a:p>
            <a:pPr lvl="2" algn="just"/>
            <a:r>
              <a:rPr lang="en-US" dirty="0" smtClean="0">
                <a:cs typeface="Times New Roman" panose="02020603050405020304" pitchFamily="18" charset="0"/>
              </a:rPr>
              <a:t>Favorable events: {C, VC, T: Male.}</a:t>
            </a:r>
          </a:p>
          <a:p>
            <a:pPr lvl="2" algn="just"/>
            <a:r>
              <a:rPr lang="en-US" dirty="0" smtClean="0">
                <a:cs typeface="Times New Roman" panose="02020603050405020304" pitchFamily="18" charset="0"/>
              </a:rPr>
              <a:t>Sample space: {(M1,M2,M3),(M2, M1,M3),……(F3,F4,F1)}</a:t>
            </a:r>
          </a:p>
          <a:p>
            <a:pPr lvl="2" algn="just"/>
            <a:r>
              <a:rPr lang="en-US" dirty="0" smtClean="0">
                <a:cs typeface="Times New Roman" panose="02020603050405020304" pitchFamily="18" charset="0"/>
              </a:rPr>
              <a:t>P = ? </a:t>
            </a:r>
          </a:p>
          <a:p>
            <a:r>
              <a:rPr lang="en-US" dirty="0" smtClean="0"/>
              <a:t>Solving for probability requires counting of an total events in sample space, which can be little complicated depending on the process/experiment and probability desired.</a:t>
            </a:r>
          </a:p>
          <a:p>
            <a:pPr lvl="1"/>
            <a:r>
              <a:rPr lang="en-US" sz="2200" dirty="0" smtClean="0"/>
              <a:t>Let’s take a small detour and revise some important concepts for </a:t>
            </a:r>
            <a:r>
              <a:rPr lang="en-US" sz="2200" b="1" dirty="0" smtClean="0">
                <a:solidFill>
                  <a:srgbClr val="C00000"/>
                </a:solidFill>
              </a:rPr>
              <a:t>Counting Theory.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FFCB-6386-4985-8394-C00D28E29E0A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A. Counting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F98D-4C2B-4A06-A9DA-49670EE0C02F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A.1 Basic Counting Rules.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Addition and Multiplication Principles:</a:t>
            </a:r>
          </a:p>
          <a:p>
            <a:r>
              <a:rPr lang="en-US" b="1" dirty="0" smtClean="0"/>
              <a:t>“Addition Principle”:</a:t>
            </a:r>
          </a:p>
          <a:p>
            <a:pPr lvl="1"/>
            <a:r>
              <a:rPr lang="en-US" dirty="0"/>
              <a:t>If the </a:t>
            </a:r>
            <a:r>
              <a:rPr lang="en-US" b="1" dirty="0"/>
              <a:t>outcome</a:t>
            </a:r>
            <a:r>
              <a:rPr lang="en-US" dirty="0"/>
              <a:t> of an </a:t>
            </a:r>
            <a:r>
              <a:rPr lang="en-US" b="1" dirty="0">
                <a:solidFill>
                  <a:srgbClr val="002060"/>
                </a:solidFill>
              </a:rPr>
              <a:t>experiment</a:t>
            </a:r>
            <a:r>
              <a:rPr lang="en-US" dirty="0"/>
              <a:t> can either be drawn from </a:t>
            </a:r>
            <a:r>
              <a:rPr lang="en-US" b="1" dirty="0" smtClean="0">
                <a:solidFill>
                  <a:srgbClr val="0070C0"/>
                </a:solidFill>
              </a:rPr>
              <a:t>event</a:t>
            </a:r>
            <a:r>
              <a:rPr lang="en-US" dirty="0" smtClean="0"/>
              <a:t> of </a:t>
            </a:r>
            <a:r>
              <a:rPr lang="en-US" b="1" dirty="0" smtClean="0"/>
              <a:t>set</a:t>
            </a:r>
            <a:r>
              <a:rPr lang="en-US" b="1" dirty="0"/>
              <a:t> A</a:t>
            </a:r>
            <a:r>
              <a:rPr lang="en-US" dirty="0"/>
              <a:t> or </a:t>
            </a:r>
            <a:r>
              <a:rPr lang="en-US" b="1" dirty="0"/>
              <a:t>set B</a:t>
            </a:r>
            <a:r>
              <a:rPr lang="en-US" dirty="0" smtClean="0"/>
              <a:t>, </a:t>
            </a:r>
            <a:r>
              <a:rPr lang="en-US" dirty="0"/>
              <a:t>where </a:t>
            </a:r>
            <a:r>
              <a:rPr lang="en-US" b="1" dirty="0">
                <a:solidFill>
                  <a:srgbClr val="FF0000"/>
                </a:solidFill>
              </a:rPr>
              <a:t>none</a:t>
            </a:r>
            <a:r>
              <a:rPr lang="en-US" b="1" dirty="0"/>
              <a:t> of the outcomes </a:t>
            </a:r>
            <a:r>
              <a:rPr lang="en-US" dirty="0"/>
              <a:t>in </a:t>
            </a:r>
            <a:r>
              <a:rPr lang="en-US" b="1" dirty="0"/>
              <a:t>set A</a:t>
            </a:r>
            <a:r>
              <a:rPr lang="en-US" dirty="0"/>
              <a:t> are the same as any of the </a:t>
            </a:r>
            <a:r>
              <a:rPr lang="en-US" b="1" dirty="0"/>
              <a:t>outcomes</a:t>
            </a:r>
            <a:r>
              <a:rPr lang="en-US" dirty="0"/>
              <a:t> in </a:t>
            </a:r>
            <a:r>
              <a:rPr lang="en-US" b="1" dirty="0">
                <a:solidFill>
                  <a:srgbClr val="FF0000"/>
                </a:solidFill>
              </a:rPr>
              <a:t>set B</a:t>
            </a:r>
            <a:r>
              <a:rPr lang="en-US" dirty="0"/>
              <a:t> (called </a:t>
            </a:r>
            <a:r>
              <a:rPr lang="en-US" b="1" dirty="0">
                <a:solidFill>
                  <a:srgbClr val="00B050"/>
                </a:solidFill>
              </a:rPr>
              <a:t>mutual exclusion</a:t>
            </a:r>
            <a:r>
              <a:rPr lang="en-US" dirty="0"/>
              <a:t>), then there are </a:t>
            </a:r>
            <a:endParaRPr lang="en-US" dirty="0" smtClean="0"/>
          </a:p>
          <a:p>
            <a:pPr lvl="2"/>
            <a:r>
              <a:rPr lang="en-US" b="1" dirty="0" smtClean="0"/>
              <a:t>|A or B|=|</a:t>
            </a:r>
            <a:r>
              <a:rPr lang="en-US" b="1" dirty="0"/>
              <a:t>A</a:t>
            </a:r>
            <a:r>
              <a:rPr lang="en-US" b="1" dirty="0" smtClean="0"/>
              <a:t>|+|</a:t>
            </a:r>
            <a:r>
              <a:rPr lang="en-US" b="1" dirty="0"/>
              <a:t>B</a:t>
            </a:r>
            <a:r>
              <a:rPr lang="en-US" b="1" dirty="0" smtClean="0"/>
              <a:t>|</a:t>
            </a:r>
            <a:r>
              <a:rPr lang="en-US" dirty="0"/>
              <a:t> </a:t>
            </a:r>
            <a:r>
              <a:rPr lang="en-US" b="1" dirty="0"/>
              <a:t>possible outcomes </a:t>
            </a:r>
            <a:r>
              <a:rPr lang="en-US" dirty="0"/>
              <a:t>of the </a:t>
            </a:r>
            <a:r>
              <a:rPr lang="en-US" b="1" dirty="0">
                <a:solidFill>
                  <a:srgbClr val="002060"/>
                </a:solidFill>
              </a:rPr>
              <a:t>experiment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To illustrate the addition principle:</a:t>
            </a:r>
          </a:p>
          <a:p>
            <a:pPr lvl="1"/>
            <a:r>
              <a:rPr lang="en-US" dirty="0" smtClean="0"/>
              <a:t>if a restaurant offers </a:t>
            </a:r>
            <a:r>
              <a:rPr lang="en-US" dirty="0" smtClean="0"/>
              <a:t>(presuming no course is counted twice):</a:t>
            </a:r>
            <a:endParaRPr lang="en-US" dirty="0" smtClean="0"/>
          </a:p>
          <a:p>
            <a:pPr lvl="2"/>
            <a:r>
              <a:rPr lang="en-US" b="1" dirty="0" smtClean="0">
                <a:solidFill>
                  <a:srgbClr val="7030A0"/>
                </a:solidFill>
              </a:rPr>
              <a:t>5 main courses with chicken</a:t>
            </a:r>
            <a:r>
              <a:rPr lang="en-US" dirty="0" smtClean="0"/>
              <a:t>, 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6 main courses with mutton</a:t>
            </a:r>
            <a:r>
              <a:rPr lang="en-US" dirty="0" smtClean="0"/>
              <a:t>, </a:t>
            </a:r>
          </a:p>
          <a:p>
            <a:pPr lvl="2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and 12 vegetarian main courses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then the </a:t>
            </a:r>
            <a:r>
              <a:rPr lang="en-US" b="1" dirty="0" smtClean="0"/>
              <a:t>total possible number </a:t>
            </a:r>
            <a:r>
              <a:rPr lang="en-US" dirty="0" smtClean="0"/>
              <a:t>of </a:t>
            </a:r>
            <a:r>
              <a:rPr lang="en-US" b="1" dirty="0" smtClean="0"/>
              <a:t>main courses </a:t>
            </a:r>
            <a:r>
              <a:rPr lang="en-US" dirty="0" smtClean="0"/>
              <a:t>is </a:t>
            </a:r>
          </a:p>
          <a:p>
            <a:pPr lvl="2" algn="ctr"/>
            <a:r>
              <a:rPr lang="en-US" sz="2600" b="1" dirty="0" smtClean="0">
                <a:solidFill>
                  <a:srgbClr val="FF0000"/>
                </a:solidFill>
              </a:rPr>
              <a:t>5 + 6 + 12 = 23. 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3D3FB-5D6D-4492-9828-015AA29A7BAD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A.1 Basic Counting Rules.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Addition and Multiplication Principles:</a:t>
                </a:r>
              </a:p>
              <a:p>
                <a:r>
                  <a:rPr lang="en-US" b="1" dirty="0" smtClean="0"/>
                  <a:t>“Multiplication Rule”:</a:t>
                </a:r>
              </a:p>
              <a:p>
                <a:pPr lvl="1"/>
                <a:r>
                  <a:rPr lang="en-US" dirty="0"/>
                  <a:t>If an </a:t>
                </a:r>
                <a:r>
                  <a:rPr lang="en-US" b="1" dirty="0">
                    <a:solidFill>
                      <a:srgbClr val="002060"/>
                    </a:solidFill>
                  </a:rPr>
                  <a:t>experiment</a:t>
                </a:r>
                <a:r>
                  <a:rPr lang="en-US" dirty="0"/>
                  <a:t> has </a:t>
                </a:r>
                <a:r>
                  <a:rPr lang="en-US" b="1" dirty="0">
                    <a:solidFill>
                      <a:srgbClr val="002060"/>
                    </a:solidFill>
                  </a:rPr>
                  <a:t>two parts</a:t>
                </a:r>
                <a:r>
                  <a:rPr lang="en-US" dirty="0"/>
                  <a:t>, where the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first part </a:t>
                </a:r>
                <a:r>
                  <a:rPr lang="en-US" dirty="0"/>
                  <a:t>can result in one of </a:t>
                </a:r>
                <a:r>
                  <a:rPr lang="en-US" b="1" dirty="0">
                    <a:solidFill>
                      <a:srgbClr val="FF0000"/>
                    </a:solidFill>
                  </a:rPr>
                  <a:t>m outcomes </a:t>
                </a:r>
                <a:r>
                  <a:rPr lang="en-US" dirty="0"/>
                  <a:t>and the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second part </a:t>
                </a:r>
                <a:r>
                  <a:rPr lang="en-US" dirty="0"/>
                  <a:t>can result in one of </a:t>
                </a:r>
                <a:r>
                  <a:rPr lang="en-US" b="1" dirty="0">
                    <a:solidFill>
                      <a:srgbClr val="FF0000"/>
                    </a:solidFill>
                  </a:rPr>
                  <a:t>n outcomes </a:t>
                </a:r>
                <a:r>
                  <a:rPr lang="en-US" dirty="0"/>
                  <a:t>regardless of the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outcome</a:t>
                </a:r>
                <a:r>
                  <a:rPr lang="en-US" dirty="0"/>
                  <a:t> of the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first part</a:t>
                </a:r>
                <a:r>
                  <a:rPr lang="en-US" dirty="0"/>
                  <a:t>, then the </a:t>
                </a:r>
                <a:r>
                  <a:rPr lang="en-US" b="1" dirty="0"/>
                  <a:t>total </a:t>
                </a:r>
                <a:r>
                  <a:rPr lang="en-US" dirty="0"/>
                  <a:t>number of </a:t>
                </a:r>
                <a:r>
                  <a:rPr lang="en-US" b="1" dirty="0"/>
                  <a:t>outcomes</a:t>
                </a:r>
                <a:r>
                  <a:rPr lang="en-US" dirty="0"/>
                  <a:t> for the </a:t>
                </a:r>
                <a:r>
                  <a:rPr lang="en-US" b="1" dirty="0">
                    <a:solidFill>
                      <a:srgbClr val="002060"/>
                    </a:solidFill>
                  </a:rPr>
                  <a:t>experiment</a:t>
                </a:r>
                <a:r>
                  <a:rPr lang="en-US" dirty="0"/>
                  <a:t> is 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To illustrate the multiplication principle:</a:t>
                </a:r>
              </a:p>
              <a:p>
                <a:pPr lvl="2"/>
                <a:r>
                  <a:rPr lang="en-US" dirty="0" smtClean="0"/>
                  <a:t>if a fair coin is tossed (2 possible outcomes) </a:t>
                </a:r>
              </a:p>
              <a:p>
                <a:pPr lvl="2"/>
                <a:r>
                  <a:rPr lang="en-US" dirty="0" smtClean="0"/>
                  <a:t>and then a fair 6-sided die is rolled (6 possible outcomes), </a:t>
                </a:r>
              </a:p>
              <a:p>
                <a:pPr lvl="1"/>
                <a:r>
                  <a:rPr lang="en-US" dirty="0" smtClean="0"/>
                  <a:t>the total number of possible results of flipping a coin and then rolling a die is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2800" b="1" dirty="0" smtClean="0">
                    <a:solidFill>
                      <a:srgbClr val="FF0000"/>
                    </a:solidFill>
                  </a:rPr>
                  <a:t>.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266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72E2-9A85-48C2-BDC7-F6C2D937C9FA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A.2 Counting Rules: Combinatorics.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Many </a:t>
            </a:r>
            <a:r>
              <a:rPr lang="en-US" b="1" dirty="0" smtClean="0"/>
              <a:t>counting problems</a:t>
            </a:r>
            <a:r>
              <a:rPr lang="en-US" dirty="0" smtClean="0"/>
              <a:t> can be approached from the basic building blocks described in the first section: </a:t>
            </a:r>
            <a:r>
              <a:rPr lang="en-US" b="1" dirty="0" smtClean="0"/>
              <a:t>Counting Rules. </a:t>
            </a:r>
          </a:p>
          <a:p>
            <a:pPr algn="just"/>
            <a:r>
              <a:rPr lang="en-US" dirty="0" smtClean="0"/>
              <a:t>However </a:t>
            </a:r>
            <a:r>
              <a:rPr lang="en-US" b="1" dirty="0" smtClean="0"/>
              <a:t>some counting problems </a:t>
            </a:r>
            <a:r>
              <a:rPr lang="en-US" dirty="0" smtClean="0"/>
              <a:t>are so </a:t>
            </a:r>
            <a:r>
              <a:rPr lang="en-US" b="1" dirty="0" smtClean="0"/>
              <a:t>ubiquitous in the world of probability </a:t>
            </a:r>
            <a:r>
              <a:rPr lang="en-US" dirty="0" smtClean="0"/>
              <a:t>that it is worth knowing a few higher level </a:t>
            </a:r>
            <a:r>
              <a:rPr lang="en-US" b="1" dirty="0" smtClean="0"/>
              <a:t>counting abstractions</a:t>
            </a:r>
            <a:r>
              <a:rPr lang="en-US" dirty="0" smtClean="0"/>
              <a:t>. 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Permutations and Combinations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Determine the number of ways we can order the objects{A,B,C,D}.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227432" y="1825625"/>
                <a:ext cx="583160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200" dirty="0" smtClean="0"/>
                  <a:t>Solution:</a:t>
                </a:r>
              </a:p>
              <a:p>
                <a:pPr lvl="1"/>
                <a:r>
                  <a:rPr lang="en-US" sz="2200" dirty="0" smtClean="0"/>
                  <a:t>Ther</a:t>
                </a:r>
                <a:r>
                  <a:rPr lang="en-US" sz="2200" dirty="0" smtClean="0"/>
                  <a:t>e are 4 letters to be arranged into 4 locations.</a:t>
                </a:r>
              </a:p>
              <a:p>
                <a:pPr lvl="2"/>
                <a:r>
                  <a:rPr lang="en-US" sz="2200" dirty="0" smtClean="0"/>
                  <a:t>For the </a:t>
                </a:r>
                <a:r>
                  <a:rPr lang="en-US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first letter </a:t>
                </a:r>
                <a:r>
                  <a:rPr lang="en-US" sz="2200" dirty="0" smtClean="0"/>
                  <a:t>there are 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4</a:t>
                </a:r>
                <a:r>
                  <a:rPr lang="en-US" sz="2200" dirty="0" smtClean="0"/>
                  <a:t> choices.</a:t>
                </a:r>
              </a:p>
              <a:p>
                <a:pPr lvl="2"/>
                <a:r>
                  <a:rPr lang="en-US" sz="2200" dirty="0" smtClean="0"/>
                  <a:t>For the </a:t>
                </a:r>
                <a:r>
                  <a:rPr lang="en-US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second letter </a:t>
                </a:r>
                <a:r>
                  <a:rPr lang="en-US" sz="2200" dirty="0" smtClean="0"/>
                  <a:t>there are only 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3</a:t>
                </a:r>
                <a:r>
                  <a:rPr lang="en-US" sz="2200" dirty="0" smtClean="0"/>
                  <a:t> choices.</a:t>
                </a:r>
              </a:p>
              <a:p>
                <a:pPr lvl="2"/>
                <a:r>
                  <a:rPr lang="en-US" sz="2200" dirty="0" smtClean="0"/>
                  <a:t>Continuing this way, there are 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en-US" sz="2200" dirty="0" smtClean="0"/>
                  <a:t> choices for the </a:t>
                </a:r>
                <a:r>
                  <a:rPr lang="en-US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third letter </a:t>
                </a:r>
                <a:r>
                  <a:rPr lang="en-US" sz="2200" dirty="0" smtClean="0"/>
                  <a:t>and only 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 smtClean="0"/>
                  <a:t> choice for </a:t>
                </a:r>
                <a:r>
                  <a:rPr lang="en-US" sz="2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fourth letter</a:t>
                </a:r>
                <a:r>
                  <a:rPr lang="en-US" sz="2200" dirty="0" smtClean="0"/>
                  <a:t>.</a:t>
                </a:r>
              </a:p>
              <a:p>
                <a:pPr lvl="2"/>
                <a:r>
                  <a:rPr lang="en-US" sz="2200" dirty="0" smtClean="0"/>
                  <a:t>By the </a:t>
                </a:r>
                <a:r>
                  <a:rPr lang="en-US" sz="2200" b="1" dirty="0" smtClean="0"/>
                  <a:t>multiplication rule</a:t>
                </a:r>
                <a:r>
                  <a:rPr lang="en-US" sz="2200" dirty="0" smtClean="0"/>
                  <a:t>: total number of </a:t>
                </a:r>
                <a:r>
                  <a:rPr lang="en-US" sz="2200" b="1" dirty="0" smtClean="0"/>
                  <a:t>arrangement possible </a:t>
                </a:r>
                <a:r>
                  <a:rPr lang="en-US" sz="2200" dirty="0" smtClean="0"/>
                  <a:t>is: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200" b="1" dirty="0" smtClean="0">
                  <a:solidFill>
                    <a:srgbClr val="FF000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200" dirty="0" smtClean="0"/>
                  <a:t>In particular, the number of ways of </a:t>
                </a:r>
                <a:r>
                  <a:rPr lang="en-US" sz="2200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rearranging</a:t>
                </a:r>
                <a:r>
                  <a:rPr lang="en-US" sz="2200" dirty="0" smtClean="0"/>
                  <a:t> </a:t>
                </a:r>
                <a:r>
                  <a:rPr lang="en-US" sz="2200" b="1" dirty="0" smtClean="0">
                    <a:solidFill>
                      <a:srgbClr val="C00000"/>
                    </a:solidFill>
                  </a:rPr>
                  <a:t>n</a:t>
                </a:r>
                <a:r>
                  <a:rPr lang="en-US" sz="2200" dirty="0" smtClean="0"/>
                  <a:t> distinct items is </a:t>
                </a:r>
                <a:r>
                  <a:rPr lang="en-US" sz="2200" b="1" dirty="0" smtClean="0">
                    <a:solidFill>
                      <a:srgbClr val="FF0000"/>
                    </a:solidFill>
                  </a:rPr>
                  <a:t>n!</a:t>
                </a:r>
                <a:r>
                  <a:rPr lang="en-US" sz="2200" dirty="0" smtClean="0"/>
                  <a:t>.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100" b="1" dirty="0" smtClean="0"/>
                  <a:t>What if we have to  choose </a:t>
                </a:r>
                <a:r>
                  <a:rPr lang="en-US" sz="2100" b="1" dirty="0" smtClean="0">
                    <a:solidFill>
                      <a:srgbClr val="C00000"/>
                    </a:solidFill>
                  </a:rPr>
                  <a:t>k distinct </a:t>
                </a:r>
                <a:r>
                  <a:rPr lang="en-US" sz="2100" b="1" dirty="0" smtClean="0"/>
                  <a:t>items from a list of </a:t>
                </a:r>
                <a:r>
                  <a:rPr lang="en-US" sz="2100" b="1" dirty="0" smtClean="0">
                    <a:solidFill>
                      <a:srgbClr val="C00000"/>
                    </a:solidFill>
                  </a:rPr>
                  <a:t>n possibilities</a:t>
                </a:r>
                <a:r>
                  <a:rPr lang="en-US" sz="2100" b="1" dirty="0" smtClean="0"/>
                  <a:t>, and where </a:t>
                </a:r>
                <a:r>
                  <a:rPr lang="en-US" sz="2100" b="1" dirty="0" smtClean="0">
                    <a:solidFill>
                      <a:srgbClr val="C00000"/>
                    </a:solidFill>
                  </a:rPr>
                  <a:t>the order </a:t>
                </a:r>
                <a:r>
                  <a:rPr lang="en-US" sz="2100" b="1" dirty="0" smtClean="0"/>
                  <a:t>of our </a:t>
                </a:r>
                <a:r>
                  <a:rPr lang="en-US" sz="2100" b="1" dirty="0" smtClean="0">
                    <a:solidFill>
                      <a:srgbClr val="C00000"/>
                    </a:solidFill>
                  </a:rPr>
                  <a:t>choices matters</a:t>
                </a:r>
                <a:r>
                  <a:rPr lang="en-US" sz="2100" b="1" dirty="0" smtClean="0"/>
                  <a:t>.</a:t>
                </a:r>
                <a:endParaRPr lang="en-US" b="1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27432" y="1825625"/>
                <a:ext cx="5831601" cy="4351338"/>
              </a:xfrm>
              <a:blipFill rotWithShape="0">
                <a:blip r:embed="rId2"/>
                <a:stretch>
                  <a:fillRect l="-837" t="-2381" r="-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6B35-3D28-47A3-8ADC-783432FE0F45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1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A.2 Counting Rules: Permutations.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Proposition (Permutations): 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number of ways </a:t>
                </a:r>
                <a:r>
                  <a:rPr lang="en-US" dirty="0" smtClean="0"/>
                  <a:t>of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choosing k ordered items </a:t>
                </a:r>
                <a:r>
                  <a:rPr lang="en-US" dirty="0" smtClean="0"/>
                  <a:t>from a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list of n distinct </a:t>
                </a:r>
                <a:r>
                  <a:rPr lang="en-US" dirty="0" smtClean="0"/>
                  <a:t>possibilities (where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the order of the k </a:t>
                </a:r>
                <a:r>
                  <a:rPr lang="en-US" dirty="0" smtClean="0"/>
                  <a:t>items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matters</a:t>
                </a:r>
                <a:r>
                  <a:rPr lang="en-US" dirty="0" smtClean="0"/>
                  <a:t>) is equal to </a:t>
                </a:r>
              </a:p>
              <a:p>
                <a:pPr lvl="5"/>
                <a14:m>
                  <m:oMath xmlns:m="http://schemas.openxmlformats.org/officeDocument/2006/math">
                    <m:f>
                      <m:fPr>
                        <m:ctrlP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19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9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1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1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 ….</m:t>
                    </m:r>
                    <m:d>
                      <m:dPr>
                        <m:ctrlP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19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900" b="1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 smtClean="0"/>
                  <a:t>Proof(optional): </a:t>
                </a:r>
              </a:p>
              <a:p>
                <a:pPr lvl="1"/>
                <a:r>
                  <a:rPr lang="en-US" dirty="0" smtClean="0"/>
                  <a:t>There are </a:t>
                </a:r>
              </a:p>
              <a:p>
                <a:pPr lvl="2"/>
                <a:r>
                  <a:rPr lang="en-US" dirty="0" smtClean="0"/>
                  <a:t>n possibilities for the first item, </a:t>
                </a:r>
              </a:p>
              <a:p>
                <a:pPr lvl="2"/>
                <a:r>
                  <a:rPr lang="en-US" dirty="0" smtClean="0"/>
                  <a:t>n − 1 for the second item (any possibility but the one already chosen),</a:t>
                </a:r>
              </a:p>
              <a:p>
                <a:pPr lvl="2"/>
                <a:r>
                  <a:rPr lang="en-US" dirty="0" smtClean="0"/>
                  <a:t>n − 2 for the third item (any possibility but the two already chosen), </a:t>
                </a:r>
              </a:p>
              <a:p>
                <a:pPr lvl="2"/>
                <a:r>
                  <a:rPr lang="en-US" dirty="0" smtClean="0"/>
                  <a:t>... , and n − k + 1 possibilities for the kth item. </a:t>
                </a:r>
              </a:p>
              <a:p>
                <a:pPr lvl="2"/>
                <a:r>
                  <a:rPr lang="en-US" dirty="0" smtClean="0"/>
                  <a:t>This yields a total number of possibilities of</a:t>
                </a:r>
              </a:p>
              <a:p>
                <a:pPr lvl="2"/>
                <a:r>
                  <a:rPr lang="en-US" dirty="0" smtClean="0"/>
                  <a:t> 		n · (n − 1) · · · · · (n − k + 1). </a:t>
                </a:r>
              </a:p>
              <a:p>
                <a:pPr lvl="1"/>
                <a:r>
                  <a:rPr lang="en-US" dirty="0" smtClean="0"/>
                  <a:t>For the formula, we have:</a:t>
                </a:r>
              </a:p>
              <a:p>
                <a:pPr marL="1828800" lvl="4" indent="0">
                  <a:buNone/>
                </a:pPr>
                <a:r>
                  <a:rPr lang="en-US" dirty="0" smtClean="0"/>
                  <a:t>n·(n−1)·· · ··(n−k+ 1)·(n−k)! = n·(n−1)·· · ··(n−k+ 1)·(n−k)·· · ··1 = n!. </a:t>
                </a:r>
                <a:endParaRPr lang="en-US" dirty="0"/>
              </a:p>
              <a:p>
                <a:pPr lvl="1"/>
                <a:r>
                  <a:rPr lang="en-US" dirty="0" smtClean="0"/>
                  <a:t>Thus, n · (n − 1) · · · · · (n − k + 1) = n! /(n − k)!.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67A9-332A-492F-8195-C6C4301EBBCE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A.2.1 Permutations: Example</a:t>
            </a:r>
            <a:r>
              <a:rPr lang="en-US" dirty="0" smtClean="0"/>
              <a:t>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Question:</a:t>
                </a:r>
              </a:p>
              <a:p>
                <a:pPr lvl="1"/>
                <a:r>
                  <a:rPr lang="en-US" dirty="0" smtClean="0"/>
                  <a:t>A new company logo has four design elements, which must all be different colors chosen from red, orange, yellow, green, blue, and purple. How many different logos are possible?</a:t>
                </a:r>
              </a:p>
              <a:p>
                <a:r>
                  <a:rPr lang="en-US" dirty="0" smtClean="0"/>
                  <a:t>Solution:</a:t>
                </a:r>
              </a:p>
              <a:p>
                <a:pPr lvl="1"/>
                <a:r>
                  <a:rPr lang="en-US" dirty="0" smtClean="0"/>
                  <a:t>We are choosing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 smtClean="0"/>
                  <a:t> design elements from a list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elements, and the order matters.</a:t>
                </a:r>
              </a:p>
              <a:p>
                <a:pPr lvl="1"/>
                <a:r>
                  <a:rPr lang="en-US" dirty="0" smtClean="0"/>
                  <a:t>From previous result on permutations the choice is: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b="1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b="1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  <m:r>
                              <a:rPr lang="en-US" b="1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𝟑𝟔𝟎</m:t>
                    </m:r>
                  </m:oMath>
                </a14:m>
                <a:r>
                  <a:rPr lang="en-US" b="1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</a:p>
              <a:p>
                <a:pPr lvl="2"/>
                <a:r>
                  <a:rPr lang="en-US" b="1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360</a:t>
                </a:r>
                <a:r>
                  <a:rPr lang="en-US" dirty="0" smtClean="0"/>
                  <a:t>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distinct choices </a:t>
                </a:r>
                <a:r>
                  <a:rPr lang="en-US" dirty="0" smtClean="0"/>
                  <a:t>are possible.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284D2-A6CC-4068-8307-65EF8B6361FA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8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A.3 Counting Rules: Combinations.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1954"/>
                <a:ext cx="10515600" cy="465500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 smtClean="0"/>
                  <a:t>In certain other types of counting problems, </a:t>
                </a:r>
                <a:r>
                  <a:rPr lang="en-US" sz="1600" b="1" dirty="0" smtClean="0"/>
                  <a:t>the order of the list </a:t>
                </a:r>
                <a:r>
                  <a:rPr lang="en-US" sz="1600" dirty="0" smtClean="0"/>
                  <a:t>of the </a:t>
                </a:r>
                <a:r>
                  <a:rPr lang="en-US" sz="16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k items </a:t>
                </a:r>
                <a:r>
                  <a:rPr lang="en-US" sz="1600" dirty="0" smtClean="0"/>
                  <a:t>we choose from the list of </a:t>
                </a:r>
                <a:r>
                  <a:rPr lang="en-US" sz="16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n</a:t>
                </a:r>
                <a:r>
                  <a:rPr lang="en-US" sz="1600" dirty="0" smtClean="0"/>
                  <a:t> does not matter.</a:t>
                </a:r>
              </a:p>
              <a:p>
                <a:r>
                  <a:rPr lang="en-US" sz="1600" dirty="0" smtClean="0"/>
                  <a:t>We can also give a formula for counting in this way:</a:t>
                </a:r>
              </a:p>
              <a:p>
                <a:r>
                  <a:rPr lang="en-US" sz="1600" dirty="0" smtClean="0"/>
                  <a:t>Proposition (Combinations): </a:t>
                </a:r>
              </a:p>
              <a:p>
                <a:pPr lvl="1"/>
                <a:r>
                  <a:rPr lang="en-US" sz="1600" dirty="0" smtClean="0"/>
                  <a:t>The number of ways of choosing </a:t>
                </a:r>
                <a:r>
                  <a:rPr lang="en-US" sz="16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k unordered </a:t>
                </a:r>
                <a:r>
                  <a:rPr lang="en-US" sz="1600" dirty="0" smtClean="0"/>
                  <a:t>items from a list of </a:t>
                </a:r>
                <a:r>
                  <a:rPr lang="en-US" sz="16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n distinct possibilities </a:t>
                </a:r>
                <a:r>
                  <a:rPr lang="en-US" sz="1600" dirty="0" smtClean="0"/>
                  <a:t>is equal to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den>
                        </m:f>
                      </m:e>
                    </m:d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𝒏𝑪𝒌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……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……</m:t>
                        </m:r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600" b="1" dirty="0" smtClean="0"/>
              </a:p>
              <a:p>
                <a:r>
                  <a:rPr lang="en-US" sz="1600" dirty="0" smtClean="0"/>
                  <a:t>Proof(Optional): </a:t>
                </a:r>
              </a:p>
              <a:p>
                <a:pPr lvl="1"/>
                <a:r>
                  <a:rPr lang="en-US" sz="1600" dirty="0" smtClean="0"/>
                  <a:t>From our calculation above, </a:t>
                </a:r>
              </a:p>
              <a:p>
                <a:pPr lvl="2"/>
                <a:r>
                  <a:rPr lang="en-US" sz="1600" dirty="0" smtClean="0"/>
                  <a:t>we know that the number of ways to choose k ordered items from a list of n distinct possibilities is: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1600" b="1" dirty="0" smtClean="0"/>
              </a:p>
              <a:p>
                <a:pPr lvl="1"/>
                <a:r>
                  <a:rPr lang="en-US" sz="1600" dirty="0" smtClean="0"/>
                  <a:t>If instead we want to count unordered lists, we can simply observe that for any unordered list, there are k! ways to rearrange the k elements on the list. </a:t>
                </a:r>
                <a:endParaRPr lang="en-US" sz="1600" dirty="0"/>
              </a:p>
              <a:p>
                <a:pPr lvl="1"/>
                <a:r>
                  <a:rPr lang="en-US" sz="1600" dirty="0" smtClean="0"/>
                  <a:t>Thus we have counted each unordered list k! times, so the number of unordered lists is 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1600" dirty="0" smtClean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1954"/>
                <a:ext cx="10515600" cy="4655009"/>
              </a:xfrm>
              <a:blipFill rotWithShape="0">
                <a:blip r:embed="rId2"/>
                <a:stretch>
                  <a:fillRect l="-232" t="-917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93AE-3983-41A5-87E9-986D53F01A6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A.3.1Combinations</a:t>
            </a:r>
            <a:r>
              <a:rPr lang="en-US" dirty="0" smtClean="0"/>
              <a:t>:Example.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Question: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How many 3-element subsets of {1, 2, 3, 4, 5, 6, 7, 8, 9} are there? </a:t>
                </a:r>
              </a:p>
              <a:p>
                <a:r>
                  <a:rPr lang="en-US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Solution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lvl="1"/>
                <a:r>
                  <a:rPr lang="en-US" dirty="0" smtClean="0"/>
                  <a:t>Since subsets are not ordered, we are simply counting the number of ways to choose 3 unordered elements from the given set of 9. </a:t>
                </a:r>
              </a:p>
              <a:p>
                <a:pPr lvl="1"/>
                <a:r>
                  <a:rPr lang="en-US" dirty="0" smtClean="0"/>
                  <a:t>From our discussion of combinations, the number of such subsets is 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e>
                    </m:d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  <m:r>
                              <a:rPr lang="en-US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𝟖𝟒</m:t>
                    </m:r>
                  </m:oMath>
                </a14:m>
                <a:r>
                  <a:rPr lang="en-US" b="1" dirty="0" smtClean="0">
                    <a:solidFill>
                      <a:srgbClr val="002060"/>
                    </a:solidFill>
                  </a:rPr>
                  <a:t>· </a:t>
                </a:r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D852-6A67-4F56-A005-B46532FDC5DC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4. Rules of Probabilities.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5734-CAFB-4C6D-8D03-E82F66AB6122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 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make decisions based on uncertainty everyday.</a:t>
            </a:r>
          </a:p>
          <a:p>
            <a:pPr lvl="1"/>
            <a:r>
              <a:rPr lang="en-US" dirty="0" smtClean="0"/>
              <a:t>Should you buy an </a:t>
            </a:r>
            <a:r>
              <a:rPr lang="en-US" b="1" dirty="0" smtClean="0">
                <a:solidFill>
                  <a:srgbClr val="FF0000"/>
                </a:solidFill>
              </a:rPr>
              <a:t>extended warranty </a:t>
            </a:r>
            <a:r>
              <a:rPr lang="en-US" dirty="0" smtClean="0"/>
              <a:t>for your new mac-book?</a:t>
            </a:r>
          </a:p>
          <a:p>
            <a:pPr lvl="1"/>
            <a:r>
              <a:rPr lang="en-US" dirty="0" smtClean="0"/>
              <a:t>Should you allow </a:t>
            </a:r>
            <a:r>
              <a:rPr lang="en-US" b="1" dirty="0" smtClean="0">
                <a:solidFill>
                  <a:srgbClr val="FF0000"/>
                </a:solidFill>
              </a:rPr>
              <a:t>45 min. </a:t>
            </a:r>
            <a:r>
              <a:rPr lang="en-US" dirty="0" smtClean="0"/>
              <a:t>to get to your 9:00 AM class or </a:t>
            </a:r>
            <a:r>
              <a:rPr lang="en-US" b="1" dirty="0" smtClean="0">
                <a:solidFill>
                  <a:srgbClr val="FF0000"/>
                </a:solidFill>
              </a:rPr>
              <a:t>35 min. </a:t>
            </a:r>
            <a:r>
              <a:rPr lang="en-US" dirty="0" smtClean="0"/>
              <a:t>is enough?</a:t>
            </a:r>
          </a:p>
          <a:p>
            <a:pPr lvl="1"/>
            <a:r>
              <a:rPr lang="en-US" dirty="0" smtClean="0"/>
              <a:t>If an artificial heart has four key parts, how likely is that </a:t>
            </a:r>
            <a:r>
              <a:rPr lang="en-US" b="1" dirty="0" smtClean="0">
                <a:solidFill>
                  <a:srgbClr val="FF0000"/>
                </a:solidFill>
              </a:rPr>
              <a:t>at least one </a:t>
            </a:r>
            <a:r>
              <a:rPr lang="en-US" dirty="0" smtClean="0"/>
              <a:t>will fail?</a:t>
            </a:r>
          </a:p>
          <a:p>
            <a:r>
              <a:rPr lang="en-US" dirty="0" smtClean="0"/>
              <a:t>Thus, in a </a:t>
            </a:r>
            <a:r>
              <a:rPr lang="en-US" b="1" dirty="0" smtClean="0">
                <a:solidFill>
                  <a:srgbClr val="FF0000"/>
                </a:solidFill>
              </a:rPr>
              <a:t>process</a:t>
            </a:r>
            <a:r>
              <a:rPr lang="en-US" dirty="0" smtClean="0"/>
              <a:t> where </a:t>
            </a:r>
            <a:r>
              <a:rPr lang="en-US" b="1" dirty="0" smtClean="0">
                <a:solidFill>
                  <a:srgbClr val="002060"/>
                </a:solidFill>
              </a:rPr>
              <a:t>multiple</a:t>
            </a:r>
            <a:r>
              <a:rPr lang="en-US" dirty="0" smtClean="0"/>
              <a:t> possible </a:t>
            </a:r>
            <a:r>
              <a:rPr lang="en-US" b="1" dirty="0" smtClean="0">
                <a:solidFill>
                  <a:srgbClr val="002060"/>
                </a:solidFill>
              </a:rPr>
              <a:t>outcomes</a:t>
            </a:r>
            <a:r>
              <a:rPr lang="en-US" dirty="0" smtClean="0"/>
              <a:t> are </a:t>
            </a:r>
            <a:r>
              <a:rPr lang="en-US" b="1" i="1" dirty="0" smtClean="0">
                <a:solidFill>
                  <a:srgbClr val="0070C0"/>
                </a:solidFill>
              </a:rPr>
              <a:t>possible</a:t>
            </a:r>
            <a:r>
              <a:rPr lang="en-US" dirty="0" smtClean="0"/>
              <a:t>; </a:t>
            </a:r>
            <a:r>
              <a:rPr lang="en-US" dirty="0"/>
              <a:t>H</a:t>
            </a:r>
            <a:r>
              <a:rPr lang="en-US" dirty="0" smtClean="0"/>
              <a:t>ow do you make decision?</a:t>
            </a:r>
          </a:p>
          <a:p>
            <a:pPr lvl="1"/>
            <a:r>
              <a:rPr lang="en-US" dirty="0" smtClean="0"/>
              <a:t>When the process is repeated a large number of times, each outcome occurs with a </a:t>
            </a:r>
            <a:r>
              <a:rPr lang="en-US" b="1" i="1" dirty="0" smtClean="0">
                <a:solidFill>
                  <a:srgbClr val="0070C0"/>
                </a:solidFill>
              </a:rPr>
              <a:t>relative frequency</a:t>
            </a:r>
            <a:r>
              <a:rPr lang="en-US" dirty="0" smtClean="0"/>
              <a:t>, or </a:t>
            </a:r>
            <a:r>
              <a:rPr lang="en-US" b="1" i="1" dirty="0" smtClean="0">
                <a:solidFill>
                  <a:srgbClr val="0070C0"/>
                </a:solidFill>
              </a:rPr>
              <a:t>probability</a:t>
            </a:r>
          </a:p>
          <a:p>
            <a:pPr lvl="1"/>
            <a:r>
              <a:rPr lang="en-US" dirty="0" smtClean="0"/>
              <a:t>If a particular outcome occurs more often, we say it is more probable.</a:t>
            </a:r>
          </a:p>
          <a:p>
            <a:r>
              <a:rPr lang="en-US" dirty="0" smtClean="0"/>
              <a:t>Is probability </a:t>
            </a:r>
            <a:r>
              <a:rPr lang="en-US" b="1" dirty="0" smtClean="0"/>
              <a:t>the mathematics</a:t>
            </a:r>
            <a:r>
              <a:rPr lang="en-US" dirty="0" smtClean="0"/>
              <a:t>; used to </a:t>
            </a:r>
            <a:r>
              <a:rPr lang="en-US" b="1" i="1" dirty="0" smtClean="0"/>
              <a:t>quantify</a:t>
            </a:r>
            <a:r>
              <a:rPr lang="en-US" dirty="0" smtClean="0"/>
              <a:t> the </a:t>
            </a:r>
            <a:r>
              <a:rPr lang="en-US" b="1" i="1" dirty="0" smtClean="0">
                <a:solidFill>
                  <a:srgbClr val="0070C0"/>
                </a:solidFill>
              </a:rPr>
              <a:t>likelihood</a:t>
            </a:r>
            <a:r>
              <a:rPr lang="en-US" dirty="0" smtClean="0"/>
              <a:t> of an </a:t>
            </a:r>
            <a:r>
              <a:rPr lang="en-US" b="1" dirty="0" smtClean="0">
                <a:solidFill>
                  <a:srgbClr val="FF0000"/>
                </a:solidFill>
              </a:rPr>
              <a:t>event </a:t>
            </a:r>
            <a:r>
              <a:rPr lang="en-US" dirty="0" smtClean="0"/>
              <a:t>may occur….</a:t>
            </a:r>
          </a:p>
          <a:p>
            <a:pPr lvl="1"/>
            <a:r>
              <a:rPr lang="en-US" dirty="0" smtClean="0"/>
              <a:t>Probability is the systematic study of uncertainty.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3DB3-3A15-4276-BA59-49EB415CCEB6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4326" r="16358"/>
          <a:stretch/>
        </p:blipFill>
        <p:spPr>
          <a:xfrm>
            <a:off x="10724383" y="57398"/>
            <a:ext cx="1357025" cy="19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4.1 Axioms of Probability!!!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Discussed in slide-12: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92" y="2312284"/>
            <a:ext cx="9331709" cy="2167662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D7EA-7002-42EA-B062-EE3DF6EF54DD}" type="datetime1">
              <a:rPr lang="en-US" smtClean="0"/>
              <a:t>12/3/2023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4.2 Corollaries of Probability!!!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Following are the extension to the rule of probability directly provable from the three axioms: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1325"/>
            <a:ext cx="7384147" cy="1872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999" y="4491091"/>
            <a:ext cx="7126842" cy="197527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CF7E-BEF7-47F6-BB50-C77613556AD8}" type="datetime1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8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5</a:t>
            </a:r>
            <a:r>
              <a:rPr lang="en-US" dirty="0" smtClean="0">
                <a:solidFill>
                  <a:srgbClr val="0070C0"/>
                </a:solidFill>
              </a:rPr>
              <a:t>.Conditional Probability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5B86-A5D8-4AB9-B789-D2E38369A39C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7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4.1 Conditional Probability: Intuition.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Conditional probability provides us with a way to reason about the </a:t>
            </a:r>
            <a:r>
              <a:rPr lang="en-US" b="1" dirty="0" smtClean="0">
                <a:solidFill>
                  <a:schemeClr val="accent2"/>
                </a:solidFill>
              </a:rPr>
              <a:t>outcome</a:t>
            </a:r>
            <a:r>
              <a:rPr lang="en-US" dirty="0" smtClean="0"/>
              <a:t> of </a:t>
            </a:r>
            <a:r>
              <a:rPr lang="en-US" b="1" dirty="0" smtClean="0">
                <a:solidFill>
                  <a:srgbClr val="7030A0"/>
                </a:solidFill>
              </a:rPr>
              <a:t>an experiment</a:t>
            </a:r>
            <a:r>
              <a:rPr lang="en-US" dirty="0" smtClean="0"/>
              <a:t>, based on </a:t>
            </a:r>
            <a:r>
              <a:rPr lang="en-US" b="1" dirty="0" smtClean="0"/>
              <a:t>partial information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Here are some examples of situations we have in mind: </a:t>
            </a:r>
          </a:p>
          <a:p>
            <a:pPr lvl="1"/>
            <a:r>
              <a:rPr lang="en-US" dirty="0" smtClean="0"/>
              <a:t>In an experiment involving two successive rolls of a die, you are told that the sum of the two rolls is 9. How likely is it that the first roll was a 6? </a:t>
            </a:r>
          </a:p>
          <a:p>
            <a:pPr lvl="1"/>
            <a:r>
              <a:rPr lang="en-US" dirty="0" smtClean="0"/>
              <a:t>In a word guessing game, the first letter of the word is a “t”. What is the likelihood that the second letter is an “h”? </a:t>
            </a:r>
          </a:p>
          <a:p>
            <a:pPr lvl="1"/>
            <a:r>
              <a:rPr lang="en-US" dirty="0" smtClean="0"/>
              <a:t>How likely is it that a person has a disease given that a medical test was negative? </a:t>
            </a:r>
          </a:p>
          <a:p>
            <a:r>
              <a:rPr lang="en-US" dirty="0" smtClean="0"/>
              <a:t>In more precise terms, </a:t>
            </a:r>
            <a:r>
              <a:rPr lang="en-US" b="1" dirty="0" smtClean="0"/>
              <a:t>given an experiment</a:t>
            </a:r>
            <a:r>
              <a:rPr lang="en-US" dirty="0" smtClean="0"/>
              <a:t>, a </a:t>
            </a:r>
            <a:r>
              <a:rPr lang="en-US" b="1" dirty="0" smtClean="0"/>
              <a:t>corresponding sample space</a:t>
            </a:r>
            <a:r>
              <a:rPr lang="en-US" dirty="0" smtClean="0"/>
              <a:t>, and a </a:t>
            </a:r>
            <a:r>
              <a:rPr lang="en-US" b="1" dirty="0" smtClean="0"/>
              <a:t>probability law</a:t>
            </a:r>
            <a:r>
              <a:rPr lang="en-US" dirty="0" smtClean="0"/>
              <a:t> can </a:t>
            </a:r>
            <a:r>
              <a:rPr lang="en-US" b="1" dirty="0" smtClean="0"/>
              <a:t>we answer following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"</a:t>
            </a:r>
            <a:r>
              <a:rPr lang="en-US" b="1" dirty="0" smtClean="0"/>
              <a:t>what</a:t>
            </a:r>
            <a:r>
              <a:rPr lang="en-US" dirty="0" smtClean="0"/>
              <a:t> is the </a:t>
            </a:r>
            <a:r>
              <a:rPr lang="en-US" b="1" dirty="0" smtClean="0">
                <a:solidFill>
                  <a:srgbClr val="7030A0"/>
                </a:solidFill>
              </a:rPr>
              <a:t>chance</a:t>
            </a:r>
            <a:r>
              <a:rPr lang="en-US" dirty="0" smtClean="0"/>
              <a:t> of an </a:t>
            </a:r>
            <a:r>
              <a:rPr lang="en-US" b="1" dirty="0" smtClean="0"/>
              <a:t>event</a:t>
            </a:r>
            <a:r>
              <a:rPr lang="en-US" dirty="0" smtClean="0"/>
              <a:t> 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 </a:t>
            </a:r>
            <a:r>
              <a:rPr lang="en-US" b="1" dirty="0" smtClean="0"/>
              <a:t>happening</a:t>
            </a:r>
            <a:r>
              <a:rPr lang="en-US" dirty="0" smtClean="0"/>
              <a:t> </a:t>
            </a:r>
            <a:r>
              <a:rPr lang="en-US" b="1" dirty="0" smtClean="0"/>
              <a:t>given that </a:t>
            </a:r>
            <a:r>
              <a:rPr lang="en-US" dirty="0" smtClean="0"/>
              <a:t>I have already </a:t>
            </a:r>
            <a:r>
              <a:rPr lang="en-US" b="1" dirty="0" smtClean="0"/>
              <a:t>observed some </a:t>
            </a:r>
            <a:r>
              <a:rPr lang="en-US" dirty="0" smtClean="0"/>
              <a:t>other </a:t>
            </a:r>
            <a:r>
              <a:rPr lang="en-US" b="1" dirty="0" smtClean="0"/>
              <a:t>event</a:t>
            </a:r>
            <a:r>
              <a:rPr lang="en-US" dirty="0" smtClean="0"/>
              <a:t> </a:t>
            </a:r>
            <a:r>
              <a:rPr lang="en-US" b="1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thus seek to </a:t>
            </a:r>
            <a:r>
              <a:rPr lang="en-US" b="1" dirty="0" smtClean="0"/>
              <a:t>construct a new probability law</a:t>
            </a:r>
            <a:r>
              <a:rPr lang="en-US" dirty="0" smtClean="0"/>
              <a:t>, which </a:t>
            </a:r>
            <a:r>
              <a:rPr lang="en-US" b="1" dirty="0" smtClean="0"/>
              <a:t>takes into account </a:t>
            </a:r>
            <a:r>
              <a:rPr lang="en-US" dirty="0" smtClean="0"/>
              <a:t>this </a:t>
            </a:r>
            <a:r>
              <a:rPr lang="en-US" b="1" dirty="0" smtClean="0">
                <a:solidFill>
                  <a:srgbClr val="002060"/>
                </a:solidFill>
              </a:rPr>
              <a:t>knowledge</a:t>
            </a:r>
            <a:r>
              <a:rPr lang="en-US" dirty="0" smtClean="0"/>
              <a:t> and which, for any </a:t>
            </a:r>
            <a:r>
              <a:rPr lang="en-US" b="1" dirty="0" smtClean="0"/>
              <a:t>event </a:t>
            </a:r>
            <a:r>
              <a:rPr lang="en-US" b="1" dirty="0" smtClean="0">
                <a:solidFill>
                  <a:srgbClr val="002060"/>
                </a:solidFill>
              </a:rPr>
              <a:t>F</a:t>
            </a:r>
            <a:r>
              <a:rPr lang="en-US" dirty="0" smtClean="0"/>
              <a:t>, gives us the </a:t>
            </a:r>
            <a:r>
              <a:rPr lang="en-US" b="1" dirty="0" smtClean="0">
                <a:solidFill>
                  <a:srgbClr val="0070C0"/>
                </a:solidFill>
              </a:rPr>
              <a:t>conditional probability </a:t>
            </a:r>
            <a:r>
              <a:rPr lang="en-US" dirty="0" smtClean="0"/>
              <a:t>of </a:t>
            </a:r>
            <a:r>
              <a:rPr lang="en-US" b="1" dirty="0" smtClean="0"/>
              <a:t>E given F</a:t>
            </a:r>
            <a:r>
              <a:rPr lang="en-US" dirty="0" smtClean="0"/>
              <a:t>, denoted by </a:t>
            </a:r>
            <a:r>
              <a:rPr lang="en-US" b="1" dirty="0" smtClean="0">
                <a:solidFill>
                  <a:srgbClr val="FF0000"/>
                </a:solidFill>
              </a:rPr>
              <a:t>P(E | F)</a:t>
            </a:r>
            <a:r>
              <a:rPr lang="en-US" dirty="0" smtClean="0"/>
              <a:t>.</a:t>
            </a:r>
          </a:p>
          <a:p>
            <a:r>
              <a:rPr lang="en-US" b="1" dirty="0"/>
              <a:t>It is a critical idea in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machine learning and probability </a:t>
            </a:r>
            <a:r>
              <a:rPr lang="en-US" b="1" dirty="0"/>
              <a:t>because it allows us to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update our probabilities</a:t>
            </a:r>
            <a:r>
              <a:rPr lang="en-US" b="1" dirty="0"/>
              <a:t> in the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face of new evidence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801C-C73D-4ACF-8729-6BA7AF98C0E9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1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4.2 Conditional Probability: Definition.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112" y="3024579"/>
            <a:ext cx="6364776" cy="2493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30" y="1436382"/>
            <a:ext cx="8736325" cy="149364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6FB82-038D-4717-9AFD-AC7395E2A579}" type="datetime1">
              <a:rPr lang="en-US" smtClean="0"/>
              <a:t>12/3/2023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4.3 Conditional Probability: Example.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Imagine Daraz wants to figure out the probability that a user will buy a smart watch (let’s say E), based on knowing that they bought smart phone (let’s say F).</a:t>
                </a:r>
              </a:p>
              <a:p>
                <a:r>
                  <a:rPr lang="en-US" sz="2000" dirty="0" smtClean="0"/>
                  <a:t>Solution:</a:t>
                </a:r>
              </a:p>
              <a:p>
                <a:pPr lvl="1"/>
                <a:r>
                  <a:rPr lang="en-US" sz="2000" dirty="0" smtClean="0"/>
                  <a:t>To answer, lets start with simpler question, what is the probability that a user bought a smart watch (E):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𝒑𝒆𝒐𝒑𝒍𝒆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𝒘𝒉𝒐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𝒃𝒐𝒖𝒈𝒉𝒕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𝒔𝒎𝒂𝒓𝒕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𝒘𝒂𝒕𝒄𝒉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𝒑𝒆𝒐𝒑𝒍𝒆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𝒐𝒏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𝑫𝒂𝒓𝒂𝒛</m:t>
                        </m:r>
                      </m:den>
                    </m:f>
                  </m:oMath>
                </a14:m>
                <a:r>
                  <a:rPr lang="en-US" sz="2000" dirty="0" smtClean="0"/>
                  <a:t> </a:t>
                </a:r>
              </a:p>
              <a:p>
                <a:pPr lvl="1"/>
                <a:r>
                  <a:rPr lang="en-US" sz="2000" dirty="0" smtClean="0"/>
                  <a:t>Now for second question; What is the probability that a user will buy smart watch given they bought smart phone.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𝑤h𝑜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𝑏𝑜𝑢𝑔h𝑡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𝑑𝑎𝑟𝑎𝑧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𝑤h𝑜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𝑏𝑜𝑢𝑔h𝑡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𝐷𝑎𝑟𝑎𝑧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;{Definition of Prob.}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≈#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𝑝𝑒𝑜𝑝𝑙𝑒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𝑤h𝑜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𝑏𝑜𝑢𝑔h𝑡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𝑝𝑒𝑜𝑝𝑙𝑒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𝑤h𝑜𝑢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𝑏𝑜𝑢𝑔h𝑡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lvl="2"/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40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ABE6-C89F-46E5-8F86-321FCD5C9FC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4.3 Conditional Probability: Example.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any champions league game night:</a:t>
                </a:r>
              </a:p>
              <a:p>
                <a:pPr lvl="1"/>
                <a:r>
                  <a:rPr lang="en-US" dirty="0" smtClean="0"/>
                  <a:t>For </a:t>
                </a:r>
                <a:r>
                  <a:rPr lang="en-US" dirty="0"/>
                  <a:t>a specific married couple the probability that the husband watches the show is 80%, the probability that his wife watches the show is 65%, while the probability that they both watch the show is 60</a:t>
                </a:r>
                <a:r>
                  <a:rPr lang="en-US" dirty="0" smtClean="0"/>
                  <a:t>%.</a:t>
                </a:r>
                <a:endParaRPr lang="en-US" dirty="0"/>
              </a:p>
              <a:p>
                <a:pPr lvl="1"/>
                <a:r>
                  <a:rPr lang="en-US" dirty="0"/>
                  <a:t>If the husband is watching the show, what is the probability that his wife is also watching the show</a:t>
                </a:r>
                <a:r>
                  <a:rPr lang="en-US" dirty="0" smtClean="0"/>
                  <a:t>:</a:t>
                </a:r>
              </a:p>
              <a:p>
                <a:r>
                  <a:rPr lang="en-US" dirty="0" smtClean="0"/>
                  <a:t>Solution:</a:t>
                </a:r>
              </a:p>
              <a:p>
                <a:pPr lvl="1"/>
                <a:r>
                  <a:rPr 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Let B = event that husband watches the match; P(B) = 0.85.</a:t>
                </a:r>
              </a:p>
              <a:p>
                <a:pPr lvl="1"/>
                <a:r>
                  <a:rPr lang="en-US" b="1" dirty="0" smtClean="0">
                    <a:solidFill>
                      <a:srgbClr val="7030A0"/>
                    </a:solidFill>
                  </a:rPr>
                  <a:t>Let A = event wife watches the match; P(A) = 0.65.</a:t>
                </a:r>
              </a:p>
              <a:p>
                <a:pPr lvl="1"/>
                <a:r>
                  <a:rPr lang="en-US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And; P(A∩B)=0.60.</a:t>
                </a:r>
              </a:p>
              <a:p>
                <a:pPr lvl="1"/>
                <a:r>
                  <a:rPr lang="en-US" b="1" dirty="0" smtClean="0"/>
                  <a:t>Thus</a:t>
                </a:r>
                <a:r>
                  <a:rPr lang="en-US" dirty="0" smtClean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𝟖𝟎</m:t>
                        </m:r>
                      </m:den>
                    </m:f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91A9-0CED-4865-B5AB-0283ED9B2239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5. Independence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13E5-1465-48C3-8457-AF1BC3F735A9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5.1 Independence: Intuition.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introduced the conditional probability </a:t>
            </a:r>
            <a:r>
              <a:rPr lang="en-US" b="1" dirty="0" smtClean="0"/>
              <a:t>P(E | F) </a:t>
            </a:r>
            <a:r>
              <a:rPr lang="en-US" dirty="0" smtClean="0"/>
              <a:t>to capture the </a:t>
            </a:r>
            <a:r>
              <a:rPr lang="en-US" b="1" dirty="0" smtClean="0"/>
              <a:t>partial information that event F provides about event 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An interesting and important special case arises when the occurrence of </a:t>
            </a:r>
            <a:r>
              <a:rPr lang="en-US" b="1" dirty="0" smtClean="0"/>
              <a:t>F </a:t>
            </a:r>
            <a:r>
              <a:rPr lang="en-US" dirty="0" smtClean="0"/>
              <a:t>provides </a:t>
            </a:r>
            <a:r>
              <a:rPr lang="en-US" b="1" dirty="0" smtClean="0"/>
              <a:t>no information </a:t>
            </a:r>
            <a:r>
              <a:rPr lang="en-US" dirty="0" smtClean="0"/>
              <a:t>and does not alter the probability that </a:t>
            </a:r>
            <a:r>
              <a:rPr lang="en-US" b="1" dirty="0" smtClean="0"/>
              <a:t>E</a:t>
            </a:r>
            <a:r>
              <a:rPr lang="en-US" dirty="0" smtClean="0"/>
              <a:t> has occurred, i.e. in such case:</a:t>
            </a:r>
          </a:p>
          <a:p>
            <a:pPr lvl="1"/>
            <a:r>
              <a:rPr lang="en-US" b="1" dirty="0" smtClean="0"/>
              <a:t>Two </a:t>
            </a:r>
            <a:r>
              <a:rPr lang="en-US" b="1" dirty="0"/>
              <a:t>events </a:t>
            </a:r>
            <a:r>
              <a:rPr lang="en-US" dirty="0"/>
              <a:t>are said to be </a:t>
            </a:r>
            <a:r>
              <a:rPr lang="en-US" b="1" dirty="0">
                <a:solidFill>
                  <a:srgbClr val="C00000"/>
                </a:solidFill>
              </a:rPr>
              <a:t>independent</a:t>
            </a:r>
            <a:r>
              <a:rPr lang="en-US" dirty="0"/>
              <a:t> if </a:t>
            </a:r>
            <a:r>
              <a:rPr lang="en-US" b="1" dirty="0"/>
              <a:t>knowing</a:t>
            </a:r>
            <a:r>
              <a:rPr lang="en-US" dirty="0"/>
              <a:t> the </a:t>
            </a:r>
            <a:r>
              <a:rPr lang="en-US" b="1" dirty="0"/>
              <a:t>outcome</a:t>
            </a:r>
            <a:r>
              <a:rPr lang="en-US" dirty="0"/>
              <a:t> of </a:t>
            </a:r>
            <a:r>
              <a:rPr lang="en-US" b="1" dirty="0"/>
              <a:t>one event</a:t>
            </a:r>
            <a:r>
              <a:rPr lang="en-US" dirty="0"/>
              <a:t> does not </a:t>
            </a:r>
            <a:r>
              <a:rPr lang="en-US" b="1" dirty="0"/>
              <a:t>change your belief </a:t>
            </a:r>
            <a:r>
              <a:rPr lang="en-US" dirty="0"/>
              <a:t>about </a:t>
            </a:r>
            <a:r>
              <a:rPr lang="en-US" b="1" dirty="0"/>
              <a:t>whether or not </a:t>
            </a:r>
            <a:r>
              <a:rPr lang="en-US" dirty="0"/>
              <a:t>the </a:t>
            </a:r>
            <a:r>
              <a:rPr lang="en-US" b="1" dirty="0">
                <a:solidFill>
                  <a:srgbClr val="002060"/>
                </a:solidFill>
              </a:rPr>
              <a:t>other</a:t>
            </a:r>
            <a:r>
              <a:rPr lang="en-US" dirty="0"/>
              <a:t> </a:t>
            </a:r>
            <a:r>
              <a:rPr lang="en-US" b="1" dirty="0">
                <a:solidFill>
                  <a:srgbClr val="002060"/>
                </a:solidFill>
              </a:rPr>
              <a:t>event </a:t>
            </a:r>
            <a:r>
              <a:rPr lang="en-US" dirty="0"/>
              <a:t>will occur.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you might say that two separate dice rolls are independent of one another: the outcome of the first dice gives you no information about the outcome of the second -- and vice versa.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AADCB-1CD3-4730-B6F6-0456452E9053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5.2 Independence: Definition.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5658" y="2865986"/>
            <a:ext cx="5181600" cy="150963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8013" y="1825625"/>
            <a:ext cx="5615787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Independence is often easy to grasp intuitively. </a:t>
            </a:r>
          </a:p>
          <a:p>
            <a:pPr lvl="1" algn="just"/>
            <a:r>
              <a:rPr lang="en-US" dirty="0" smtClean="0"/>
              <a:t>For example, if the occurrence of two events is governed by distinct and non interacting physical processes, such events will turn out to be independent. </a:t>
            </a:r>
          </a:p>
          <a:p>
            <a:pPr lvl="1" algn="just"/>
            <a:r>
              <a:rPr lang="en-US" dirty="0" smtClean="0"/>
              <a:t>On the other hand, independence is not easily visualized in terms of the sample space. </a:t>
            </a:r>
          </a:p>
          <a:p>
            <a:pPr lvl="1" algn="just"/>
            <a:r>
              <a:rPr lang="en-US" dirty="0" smtClean="0"/>
              <a:t>A common first thought is that two events are independent if they are disjoint, but in fact the opposite is true: </a:t>
            </a:r>
          </a:p>
          <a:p>
            <a:pPr lvl="2" algn="just"/>
            <a:r>
              <a:rPr lang="en-US" dirty="0" smtClean="0"/>
              <a:t>two disjoint events A and B with </a:t>
            </a:r>
          </a:p>
          <a:p>
            <a:pPr lvl="3" algn="just"/>
            <a:r>
              <a:rPr lang="en-US" dirty="0" smtClean="0"/>
              <a:t>P(A) &gt; 0 and P(B) &gt; 0 are never independent, </a:t>
            </a:r>
          </a:p>
          <a:p>
            <a:pPr lvl="3" algn="just"/>
            <a:r>
              <a:rPr lang="en-US" dirty="0" smtClean="0"/>
              <a:t>since their intersection A ∩ B is empty and has probability 0.</a:t>
            </a:r>
          </a:p>
          <a:p>
            <a:pPr lvl="2" algn="just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B23E3-6941-4350-9537-29DA459EFEE4}" type="datetime1">
              <a:rPr lang="en-US" smtClean="0"/>
              <a:t>12/3/2023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3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432" y="35543"/>
            <a:ext cx="10515600" cy="1325563"/>
          </a:xfrm>
        </p:spPr>
        <p:txBody>
          <a:bodyPr/>
          <a:lstStyle/>
          <a:p>
            <a:r>
              <a:rPr lang="en-US" dirty="0" smtClean="0"/>
              <a:t>1.2 Why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48" y="1396649"/>
            <a:ext cx="10515600" cy="420688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term probability is the measure of </a:t>
            </a:r>
            <a:r>
              <a:rPr lang="en-US" b="1" dirty="0" smtClean="0">
                <a:solidFill>
                  <a:srgbClr val="FF0000"/>
                </a:solidFill>
              </a:rPr>
              <a:t>one’s belief </a:t>
            </a:r>
            <a:r>
              <a:rPr lang="en-US" dirty="0" smtClean="0"/>
              <a:t>in the </a:t>
            </a:r>
            <a:r>
              <a:rPr lang="en-US" b="1" dirty="0" smtClean="0">
                <a:solidFill>
                  <a:srgbClr val="FF0000"/>
                </a:solidFill>
              </a:rPr>
              <a:t>occurrence</a:t>
            </a:r>
            <a:r>
              <a:rPr lang="en-US" dirty="0" smtClean="0"/>
              <a:t> of a </a:t>
            </a:r>
            <a:r>
              <a:rPr lang="en-US" b="1" dirty="0" smtClean="0">
                <a:solidFill>
                  <a:srgbClr val="FF0000"/>
                </a:solidFill>
              </a:rPr>
              <a:t>future event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 meaningful and practical interpretation of  probability but we further seek a </a:t>
            </a:r>
            <a:r>
              <a:rPr lang="en-US" b="1" i="1" dirty="0" smtClean="0">
                <a:solidFill>
                  <a:srgbClr val="7030A0"/>
                </a:solidFill>
              </a:rPr>
              <a:t>clearer understanding of its context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7030A0"/>
                </a:solidFill>
              </a:rPr>
              <a:t>how it is measured </a:t>
            </a:r>
            <a:r>
              <a:rPr lang="en-US" dirty="0" smtClean="0"/>
              <a:t>or</a:t>
            </a:r>
            <a:r>
              <a:rPr lang="en-US" b="1" i="1" dirty="0" smtClean="0">
                <a:solidFill>
                  <a:srgbClr val="7030A0"/>
                </a:solidFill>
              </a:rPr>
              <a:t> it is estimated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7030A0"/>
                </a:solidFill>
              </a:rPr>
              <a:t>how it helps in making inferences?</a:t>
            </a:r>
          </a:p>
          <a:p>
            <a:r>
              <a:rPr lang="en-US" dirty="0" smtClean="0"/>
              <a:t>Probability arises in two contexts</a:t>
            </a:r>
          </a:p>
          <a:p>
            <a:pPr lvl="1"/>
            <a:r>
              <a:rPr lang="en-US" dirty="0" smtClean="0"/>
              <a:t>In actual repeated experiments</a:t>
            </a:r>
          </a:p>
          <a:p>
            <a:pPr lvl="2"/>
            <a:r>
              <a:rPr lang="en-US" dirty="0" smtClean="0"/>
              <a:t>Example: You record the color of 1,000 cars driving by. 57 of them are green. You </a:t>
            </a:r>
            <a:r>
              <a:rPr lang="en-US" dirty="0" smtClean="0">
                <a:solidFill>
                  <a:srgbClr val="FF0000"/>
                </a:solidFill>
              </a:rPr>
              <a:t>estimate</a:t>
            </a:r>
            <a:r>
              <a:rPr lang="en-US" i="1" dirty="0" smtClean="0"/>
              <a:t> </a:t>
            </a:r>
            <a:r>
              <a:rPr lang="en-US" dirty="0" smtClean="0"/>
              <a:t>the probability of a car being green as 57/1,000 = 0.057.</a:t>
            </a:r>
          </a:p>
          <a:p>
            <a:pPr lvl="1"/>
            <a:r>
              <a:rPr lang="en-US" dirty="0" smtClean="0"/>
              <a:t>In idealized conceptions of a repeated process</a:t>
            </a:r>
          </a:p>
          <a:p>
            <a:pPr lvl="2"/>
            <a:r>
              <a:rPr lang="en-US" dirty="0" smtClean="0"/>
              <a:t>Example: You consider the behavior of an unbiased six-sided die. The </a:t>
            </a:r>
            <a:r>
              <a:rPr lang="en-US" dirty="0" smtClean="0">
                <a:solidFill>
                  <a:srgbClr val="FF0000"/>
                </a:solidFill>
              </a:rPr>
              <a:t>expected</a:t>
            </a:r>
            <a:r>
              <a:rPr lang="en-US" i="1" dirty="0" smtClean="0"/>
              <a:t> </a:t>
            </a:r>
            <a:r>
              <a:rPr lang="en-US" dirty="0" smtClean="0"/>
              <a:t>probability of rolling a 5 is 1/6 = 0.1667.</a:t>
            </a:r>
          </a:p>
          <a:p>
            <a:pPr lvl="2"/>
            <a:r>
              <a:rPr lang="en-US" dirty="0" smtClean="0"/>
              <a:t>Example: You need a </a:t>
            </a:r>
            <a:r>
              <a:rPr lang="en-US" b="1" i="1" dirty="0" smtClean="0">
                <a:solidFill>
                  <a:srgbClr val="002060"/>
                </a:solidFill>
              </a:rPr>
              <a:t>model</a:t>
            </a:r>
            <a:r>
              <a:rPr lang="en-US" dirty="0" smtClean="0"/>
              <a:t> for how people’s heights are </a:t>
            </a:r>
            <a:r>
              <a:rPr lang="en-US" b="1" i="1" dirty="0" smtClean="0">
                <a:solidFill>
                  <a:srgbClr val="002060"/>
                </a:solidFill>
              </a:rPr>
              <a:t>distributed</a:t>
            </a:r>
            <a:r>
              <a:rPr lang="en-US" dirty="0" smtClean="0"/>
              <a:t>. You choose a normal distribution to represent the </a:t>
            </a:r>
            <a:r>
              <a:rPr lang="en-US" dirty="0" smtClean="0">
                <a:solidFill>
                  <a:srgbClr val="FF0000"/>
                </a:solidFill>
              </a:rPr>
              <a:t>expected</a:t>
            </a:r>
            <a:r>
              <a:rPr lang="en-US" i="1" dirty="0" smtClean="0"/>
              <a:t> </a:t>
            </a:r>
            <a:r>
              <a:rPr lang="en-US" dirty="0" smtClean="0"/>
              <a:t>relative probabilities.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Probability theory provides a mathematical framework for representing and quantifying uncertain quantities.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B745-CC00-4E29-904D-4F39CBBE730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r="5251" b="1526"/>
          <a:stretch/>
        </p:blipFill>
        <p:spPr>
          <a:xfrm>
            <a:off x="0" y="3045478"/>
            <a:ext cx="1337847" cy="376054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t="5953" b="5357"/>
          <a:stretch/>
        </p:blipFill>
        <p:spPr>
          <a:xfrm>
            <a:off x="10546542" y="5153865"/>
            <a:ext cx="1057083" cy="165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5.3 Independence: Example.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Consider an experiment involving two successive rolls of a 4-sided die in which all 16 possible outcomes are equally likely and have probability 1/16. </a:t>
                </a:r>
              </a:p>
              <a:p>
                <a:pPr lvl="1"/>
                <a:r>
                  <a:rPr lang="en-US" dirty="0" smtClean="0"/>
                  <a:t>(a) Are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= {1st roll results in i},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= {2nd roll results in j}, independent? </a:t>
                </a:r>
              </a:p>
              <a:p>
                <a:pPr lvl="1"/>
                <a:r>
                  <a:rPr lang="en-US" dirty="0" smtClean="0"/>
                  <a:t>b) Are the events A = {1st roll is a 1}, B = {sum of the two rolls is a 5}, independent? </a:t>
                </a:r>
              </a:p>
              <a:p>
                <a:r>
                  <a:rPr lang="en-US" dirty="0" smtClean="0"/>
                  <a:t>Solution (a):We have:</a:t>
                </a:r>
              </a:p>
              <a:p>
                <a:pPr lvl="1"/>
                <a:r>
                  <a:rPr lang="en-US" dirty="0" smtClean="0"/>
                  <a:t>P(A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 smtClean="0"/>
                  <a:t>B) = P(the result of the two roll is (i,j))=1/16.</a:t>
                </a:r>
              </a:p>
              <a:p>
                <a:pPr lvl="1"/>
                <a:r>
                  <a:rPr lang="en-US" dirty="0" smtClean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𝑝𝑜𝑠𝑠𝑖𝑏𝑙𝑒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𝑜𝑢𝑡𝑐𝑜𝑚𝑒𝑠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 smtClean="0"/>
                  <a:t>,</a:t>
                </a:r>
              </a:p>
              <a:p>
                <a:pPr lvl="1"/>
                <a:r>
                  <a:rPr lang="en-US" dirty="0" smtClean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𝑝𝑜𝑠𝑠𝑖𝑏𝑙𝑒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𝑜𝑢𝑡𝑐𝑜𝑚𝑒𝑠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 smtClean="0"/>
                  <a:t>,</a:t>
                </a:r>
              </a:p>
              <a:p>
                <a:pPr lvl="1"/>
                <a:r>
                  <a:rPr lang="en-US" dirty="0" smtClean="0"/>
                  <a:t>We observe that: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)P(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;</a:t>
                </a:r>
              </a:p>
              <a:p>
                <a:pPr lvl="1"/>
                <a:r>
                  <a:rPr lang="en-US" dirty="0" smtClean="0"/>
                  <a:t>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are verified.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224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41F8-B2DB-42A4-A6CF-AAB8462CF03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5.3 Independence: Example.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Consider an experiment involving two successive rolls of a 4-sided die in which all 16 possible outcomes are equally likely and have probability 1/16. </a:t>
                </a:r>
              </a:p>
              <a:p>
                <a:pPr lvl="1"/>
                <a:r>
                  <a:rPr lang="en-US" dirty="0" smtClean="0"/>
                  <a:t>b) Are the events A = {1st roll is a 1}, B = {sum of the two rolls is a 5}, independent? </a:t>
                </a:r>
              </a:p>
              <a:p>
                <a:r>
                  <a:rPr lang="en-US" dirty="0" smtClean="0"/>
                  <a:t>Solution (b):We have:</a:t>
                </a:r>
              </a:p>
              <a:p>
                <a:pPr lvl="1"/>
                <a:r>
                  <a:rPr lang="en-US" dirty="0" smtClean="0"/>
                  <a:t>P(A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 smtClean="0"/>
                  <a:t>B) = P(the result of the two roll is (i,j))=1/16.</a:t>
                </a:r>
              </a:p>
              <a:p>
                <a:pPr lvl="1"/>
                <a:r>
                  <a:rPr lang="en-US" dirty="0" smtClean="0"/>
                  <a:t>P(A)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𝑝𝑜𝑠𝑠𝑖𝑏𝑙𝑒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𝑜𝑢𝑡𝑐𝑜𝑚𝑒𝑠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 smtClean="0"/>
                  <a:t>,</a:t>
                </a:r>
              </a:p>
              <a:p>
                <a:pPr lvl="1"/>
                <a:r>
                  <a:rPr lang="en-US" dirty="0" smtClean="0"/>
                  <a:t>P(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)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𝑝𝑜𝑠𝑠𝑖𝑏𝑙𝑒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𝑜𝑢𝑡𝑐𝑜𝑚𝑒𝑠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 smtClean="0"/>
                  <a:t>,</a:t>
                </a:r>
              </a:p>
              <a:p>
                <a:pPr lvl="1"/>
                <a:r>
                  <a:rPr lang="en-US" dirty="0" smtClean="0"/>
                  <a:t>We observe that: P(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 smtClean="0"/>
                  <a:t>B) = P(A)P(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;</a:t>
                </a:r>
              </a:p>
              <a:p>
                <a:pPr lvl="1"/>
                <a:r>
                  <a:rPr lang="en-US" dirty="0" smtClean="0"/>
                  <a:t>Independence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are verified.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D47B-DC9A-4BF9-9966-77C1701DF83C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0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5.4 Independence: Conditional.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Conditional Independence:</a:t>
            </a:r>
          </a:p>
          <a:p>
            <a:pPr lvl="1"/>
            <a:r>
              <a:rPr lang="en-US" dirty="0" smtClean="0"/>
              <a:t>We noted earlier that the conditional probabilities of events, conditioned on a particular event, form a legitimate probability law. </a:t>
            </a:r>
          </a:p>
          <a:p>
            <a:pPr lvl="1"/>
            <a:r>
              <a:rPr lang="en-US" dirty="0" smtClean="0"/>
              <a:t>We can thus talk about independence of various events with respect to this conditional law.</a:t>
            </a:r>
          </a:p>
          <a:p>
            <a:pPr lvl="1"/>
            <a:r>
              <a:rPr lang="en-US" dirty="0" smtClean="0"/>
              <a:t>In particular, given an event G, the events E and F are called conditionally independent if </a:t>
            </a:r>
          </a:p>
          <a:p>
            <a:pPr lvl="1" algn="ctr"/>
            <a:r>
              <a:rPr lang="en-US" b="1" dirty="0" smtClean="0">
                <a:solidFill>
                  <a:srgbClr val="C00000"/>
                </a:solidFill>
              </a:rPr>
              <a:t>P(E ∩ F | G) = P(E | G)P(F | G)</a:t>
            </a:r>
          </a:p>
          <a:p>
            <a:pPr lvl="1"/>
            <a:r>
              <a:rPr lang="en-US" dirty="0" smtClean="0"/>
              <a:t>In words, this relation states that if G is known to have occurred, the additional knowledge that F also occurred does not change the probability of E.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A9C11-0B9A-4F47-B6B5-A0E2481CC897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5.5 </a:t>
            </a:r>
            <a:r>
              <a:rPr lang="en-US" sz="3200" b="1" dirty="0">
                <a:solidFill>
                  <a:srgbClr val="7030A0"/>
                </a:solidFill>
              </a:rPr>
              <a:t>Independent </a:t>
            </a:r>
            <a:r>
              <a:rPr lang="en-US" sz="3200" b="1" dirty="0" smtClean="0">
                <a:solidFill>
                  <a:srgbClr val="7030A0"/>
                </a:solidFill>
              </a:rPr>
              <a:t>Events Vs. Mutually Exclusive Event.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Independent Event-Example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when rolling two dice, the outcome of the first die does not affect the outcome of the second die. The events "getting a 3 on the first die" and "getting a 4 on the second die" are independent events</a:t>
            </a:r>
            <a:r>
              <a:rPr lang="en-US" dirty="0" smtClean="0"/>
              <a:t>.</a:t>
            </a:r>
          </a:p>
          <a:p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Mutually exclusive event-Example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when drawing a card from a standard deck of playing cards, the events "drawing a red card" and "drawing a black card" are mutually exclusive because a card cannot be both red and black at the same time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Moral of the story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Independent events have no influence on each other’s outcomes, and their probabilities multiply when both events occur.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Mutually exclusive events cannot happen simultaneously, and there probabilities add up when either event occurs.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5C6BE-707B-4C9C-A06D-9B2F3F088A73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FD16-1A19-4BF9-9E27-0016201E69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3.3 Calculating Probability of </a:t>
            </a:r>
            <a:r>
              <a:rPr lang="en-US" sz="5400" dirty="0" smtClean="0">
                <a:solidFill>
                  <a:srgbClr val="C00000"/>
                </a:solidFill>
              </a:rPr>
              <a:t>“and”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 slide 3.2 we discussed how to calculate </a:t>
            </a:r>
            <a:r>
              <a:rPr lang="en-US" sz="1800" dirty="0" smtClean="0"/>
              <a:t>Probability of “or”</a:t>
            </a:r>
          </a:p>
          <a:p>
            <a:r>
              <a:rPr lang="en-US" sz="1800" dirty="0" smtClean="0"/>
              <a:t>Let’s see how to calculate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Probability of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rgbClr val="C00000"/>
                </a:solidFill>
              </a:rPr>
              <a:t>“and”:</a:t>
            </a:r>
          </a:p>
          <a:p>
            <a:r>
              <a:rPr lang="en-US" sz="1800" dirty="0"/>
              <a:t>The probability of the </a:t>
            </a:r>
            <a:r>
              <a:rPr lang="en-US" sz="1800" b="1" i="1" dirty="0"/>
              <a:t>and</a:t>
            </a:r>
            <a:r>
              <a:rPr lang="en-US" sz="1800" dirty="0"/>
              <a:t> of two events, say E and F</a:t>
            </a:r>
            <a:r>
              <a:rPr lang="en-US" sz="1800" dirty="0" smtClean="0"/>
              <a:t>, </a:t>
            </a:r>
            <a:r>
              <a:rPr lang="en-US" sz="1800" dirty="0"/>
              <a:t>written </a:t>
            </a:r>
            <a:r>
              <a:rPr lang="en-US" sz="1800" dirty="0" smtClean="0"/>
              <a:t>P(E and F), </a:t>
            </a:r>
            <a:r>
              <a:rPr lang="en-US" sz="1800" dirty="0"/>
              <a:t>is the probability of both events </a:t>
            </a:r>
            <a:r>
              <a:rPr lang="en-US" sz="1800" dirty="0" smtClean="0"/>
              <a:t>happening: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13" y="3142100"/>
            <a:ext cx="6921718" cy="2280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39" y="4826935"/>
            <a:ext cx="5925661" cy="198789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BC9-46C1-4103-AA0B-E201A0F11203}" type="datetime1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3.3 Calculating Probability of </a:t>
            </a:r>
            <a:r>
              <a:rPr lang="en-US" sz="5400" dirty="0" smtClean="0">
                <a:solidFill>
                  <a:srgbClr val="C00000"/>
                </a:solidFill>
              </a:rPr>
              <a:t>“and”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Let’s see how to calculate </a:t>
                </a:r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Probability of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“and” with dependent events.</a:t>
                </a:r>
                <a:endParaRPr lang="en-US" b="1" i="1" dirty="0" smtClean="0"/>
              </a:p>
              <a:p>
                <a:r>
                  <a:rPr lang="en-US" b="1" i="1" dirty="0" smtClean="0"/>
                  <a:t>Definition</a:t>
                </a:r>
                <a:r>
                  <a:rPr lang="en-US" dirty="0"/>
                  <a:t>: The chain </a:t>
                </a:r>
                <a:r>
                  <a:rPr lang="en-US" dirty="0" smtClean="0"/>
                  <a:t>rule.</a:t>
                </a:r>
                <a:endParaRPr lang="en-US" dirty="0"/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formula in the definition of conditional probability can be re-arranged to derive a general way of calculating the probability of the </a:t>
                </a:r>
                <a:r>
                  <a:rPr lang="en-US" b="1" i="1" dirty="0"/>
                  <a:t>and</a:t>
                </a:r>
                <a:r>
                  <a:rPr lang="en-US" dirty="0"/>
                  <a:t> of any two </a:t>
                </a:r>
                <a:r>
                  <a:rPr lang="en-US" dirty="0" smtClean="0"/>
                  <a:t>events: </a:t>
                </a:r>
              </a:p>
              <a:p>
                <a:pPr lvl="2"/>
                <a:r>
                  <a:rPr lang="en-US" b="1" dirty="0" smtClean="0">
                    <a:solidFill>
                      <a:srgbClr val="0070C0"/>
                    </a:solidFill>
                  </a:rPr>
                  <a:t>P(E and F) = P(E|F)</a:t>
                </a:r>
                <a:r>
                  <a:rPr lang="en-US" b="1" dirty="0">
                    <a:solidFill>
                      <a:srgbClr val="0070C0"/>
                    </a:solidFill>
                  </a:rPr>
                  <a:t>⋅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P(F)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Of course there is nothing special about </a:t>
                </a:r>
                <a:r>
                  <a:rPr lang="en-US" dirty="0" smtClean="0"/>
                  <a:t>E</a:t>
                </a:r>
                <a:r>
                  <a:rPr lang="en-US" dirty="0"/>
                  <a:t> that says it should go first. Equivalently</a:t>
                </a:r>
                <a:r>
                  <a:rPr lang="en-US" dirty="0" smtClean="0"/>
                  <a:t>: </a:t>
                </a:r>
              </a:p>
              <a:p>
                <a:pPr lvl="2"/>
                <a:r>
                  <a:rPr lang="en-US" b="1" dirty="0" smtClean="0">
                    <a:solidFill>
                      <a:srgbClr val="0070C0"/>
                    </a:solidFill>
                  </a:rPr>
                  <a:t>P(E and F) = P(F and E) = P(F|E)</a:t>
                </a:r>
                <a:r>
                  <a:rPr lang="en-US" b="1" dirty="0">
                    <a:solidFill>
                      <a:srgbClr val="0070C0"/>
                    </a:solidFill>
                  </a:rPr>
                  <a:t>⋅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P(E)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We call this formula the "chain rule." Intuitively it states that the probability of observing events E </a:t>
                </a:r>
                <a:r>
                  <a:rPr lang="en-US" b="1" i="1" dirty="0"/>
                  <a:t>and</a:t>
                </a:r>
                <a:r>
                  <a:rPr lang="en-US" dirty="0"/>
                  <a:t> </a:t>
                </a:r>
                <a:r>
                  <a:rPr lang="en-US" dirty="0" smtClean="0"/>
                  <a:t>F</a:t>
                </a:r>
                <a:r>
                  <a:rPr lang="en-US" dirty="0"/>
                  <a:t> is the probability of observing F</a:t>
                </a:r>
                <a:r>
                  <a:rPr lang="en-US" dirty="0" smtClean="0"/>
                  <a:t>, </a:t>
                </a:r>
                <a:r>
                  <a:rPr lang="en-US" dirty="0"/>
                  <a:t>multiplied by the probability of observing E</a:t>
                </a:r>
                <a:r>
                  <a:rPr lang="en-US" dirty="0" smtClean="0"/>
                  <a:t>, </a:t>
                </a:r>
                <a:r>
                  <a:rPr lang="en-US" dirty="0"/>
                  <a:t>given that you have observed </a:t>
                </a:r>
                <a:r>
                  <a:rPr lang="en-US" dirty="0" smtClean="0"/>
                  <a:t>F. </a:t>
                </a:r>
                <a:r>
                  <a:rPr lang="en-US" dirty="0"/>
                  <a:t>It generalizes to more than two events</a:t>
                </a:r>
                <a:r>
                  <a:rPr lang="en-U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𝒂𝒏𝒅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……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𝒂𝒏𝒅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……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/>
                </a:r>
                <a:br>
                  <a:rPr lang="en-US" b="1" dirty="0" smtClean="0">
                    <a:solidFill>
                      <a:srgbClr val="0070C0"/>
                    </a:solidFill>
                  </a:rPr>
                </a:b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96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E1A9-DD7D-467B-817F-2D0E12ACA06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Thank You any Question!!!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E46D-F5F9-4D5E-9236-6BD99A4A1ED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433" t="670" r="433" b="5588"/>
          <a:stretch/>
        </p:blipFill>
        <p:spPr>
          <a:xfrm>
            <a:off x="4535179" y="2852737"/>
            <a:ext cx="3618221" cy="32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5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1.3 How are Probability determined?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Probability statements are frequently encountered in newspapers, magazines, advertising etc.</a:t>
            </a:r>
          </a:p>
          <a:p>
            <a:r>
              <a:rPr lang="en-US" dirty="0" smtClean="0"/>
              <a:t>What is the basis for these probability statements?</a:t>
            </a:r>
          </a:p>
          <a:p>
            <a:pPr lvl="1"/>
            <a:r>
              <a:rPr lang="en-US" dirty="0" smtClean="0"/>
              <a:t>In most cases, </a:t>
            </a:r>
            <a:r>
              <a:rPr lang="en-US" b="1" dirty="0" smtClean="0">
                <a:solidFill>
                  <a:srgbClr val="00B050"/>
                </a:solidFill>
              </a:rPr>
              <a:t>reasonable estimates </a:t>
            </a:r>
            <a:r>
              <a:rPr lang="en-US" dirty="0" smtClean="0"/>
              <a:t>are based on </a:t>
            </a:r>
            <a:r>
              <a:rPr lang="en-US" b="1" dirty="0" smtClean="0">
                <a:solidFill>
                  <a:srgbClr val="00B050"/>
                </a:solidFill>
              </a:rPr>
              <a:t>observation and 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general, if a probability is stated, it is based on one of the following approaches:</a:t>
            </a:r>
          </a:p>
          <a:p>
            <a:pPr lvl="1"/>
            <a:r>
              <a:rPr lang="en-US" b="1" i="1" dirty="0" smtClean="0">
                <a:solidFill>
                  <a:srgbClr val="0070C0"/>
                </a:solidFill>
              </a:rPr>
              <a:t>The classical approach</a:t>
            </a:r>
            <a:r>
              <a:rPr lang="en-US" dirty="0" smtClean="0"/>
              <a:t>: This approach is appropriate only for modelling chance experiments with equally likely equipment.</a:t>
            </a:r>
          </a:p>
          <a:p>
            <a:pPr lvl="1"/>
            <a:r>
              <a:rPr lang="en-US" b="1" i="1" dirty="0" smtClean="0">
                <a:solidFill>
                  <a:srgbClr val="0070C0"/>
                </a:solidFill>
              </a:rPr>
              <a:t>The relative frequency approach</a:t>
            </a:r>
            <a:r>
              <a:rPr lang="en-US" dirty="0" smtClean="0"/>
              <a:t>: An estimate is based on an accumulation of experimental results. This estimate, usually derived empirically, presumes a replicable chance experiment.</a:t>
            </a:r>
          </a:p>
          <a:p>
            <a:pPr lvl="1"/>
            <a:r>
              <a:rPr lang="en-US" b="1" i="1" dirty="0" smtClean="0">
                <a:solidFill>
                  <a:srgbClr val="0070C0"/>
                </a:solidFill>
              </a:rPr>
              <a:t>The subjective approach</a:t>
            </a:r>
            <a:r>
              <a:rPr lang="en-US" dirty="0" smtClean="0"/>
              <a:t>: In this case, the probability represents an individual’s judgment based on facts combined with personal evaluation of other information.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1022-3D75-4AC8-A84F-D24329CA81C5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3806"/>
            <a:ext cx="1810389" cy="10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To </a:t>
            </a:r>
            <a:r>
              <a:rPr lang="en-US" b="1" dirty="0" smtClean="0"/>
              <a:t>estimate (quantify) the uncertainty of an event related to some process; we can modeled the behavior of a process based on observed outcomes, such that an inference could be made on future events.</a:t>
            </a:r>
            <a:endParaRPr lang="en-US" dirty="0"/>
          </a:p>
          <a:p>
            <a:r>
              <a:rPr lang="en-US" dirty="0" smtClean="0"/>
              <a:t>So far we have introduced following terms: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rocess, event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2060"/>
                </a:solidFill>
              </a:rPr>
              <a:t>o</a:t>
            </a:r>
            <a:r>
              <a:rPr lang="en-US" b="1" dirty="0" smtClean="0">
                <a:solidFill>
                  <a:srgbClr val="002060"/>
                </a:solidFill>
              </a:rPr>
              <a:t>utcomes</a:t>
            </a:r>
            <a:r>
              <a:rPr lang="en-US" b="1" dirty="0" smtClean="0">
                <a:solidFill>
                  <a:srgbClr val="002060"/>
                </a:solidFill>
              </a:rPr>
              <a:t>, </a:t>
            </a:r>
            <a:r>
              <a:rPr lang="en-US" b="1" i="1" dirty="0" smtClean="0">
                <a:solidFill>
                  <a:srgbClr val="0070C0"/>
                </a:solidFill>
              </a:rPr>
              <a:t>relative frequency, </a:t>
            </a:r>
            <a:r>
              <a:rPr lang="en-US" b="1" i="1" dirty="0" smtClean="0">
                <a:solidFill>
                  <a:srgbClr val="0070C0"/>
                </a:solidFill>
              </a:rPr>
              <a:t>l</a:t>
            </a:r>
            <a:r>
              <a:rPr lang="en-US" b="1" i="1" dirty="0" smtClean="0">
                <a:solidFill>
                  <a:srgbClr val="0070C0"/>
                </a:solidFill>
              </a:rPr>
              <a:t>ikelihood</a:t>
            </a:r>
            <a:r>
              <a:rPr lang="en-US" b="1" i="1" dirty="0" smtClean="0">
                <a:solidFill>
                  <a:srgbClr val="0070C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stimate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b="1" i="1" dirty="0" smtClean="0">
                <a:solidFill>
                  <a:srgbClr val="002060"/>
                </a:solidFill>
              </a:rPr>
              <a:t>m</a:t>
            </a:r>
            <a:r>
              <a:rPr lang="en-US" b="1" i="1" dirty="0" smtClean="0">
                <a:solidFill>
                  <a:srgbClr val="002060"/>
                </a:solidFill>
              </a:rPr>
              <a:t>odel, distributed</a:t>
            </a:r>
          </a:p>
          <a:p>
            <a:pPr lvl="1"/>
            <a:r>
              <a:rPr lang="en-US" b="1" dirty="0" smtClean="0"/>
              <a:t>Objective of this week-define above terms in the context of probability theory.</a:t>
            </a:r>
          </a:p>
          <a:p>
            <a:r>
              <a:rPr lang="en-US" b="1" dirty="0" smtClean="0"/>
              <a:t>When we speak about probability, we often refer to the probability of an </a:t>
            </a:r>
            <a:r>
              <a:rPr lang="en-US" b="1" dirty="0" smtClean="0">
                <a:solidFill>
                  <a:srgbClr val="7030A0"/>
                </a:solidFill>
              </a:rPr>
              <a:t>event of uncertain nature taking place.</a:t>
            </a:r>
          </a:p>
          <a:p>
            <a:pPr lvl="1"/>
            <a:r>
              <a:rPr lang="en-US" dirty="0" smtClean="0"/>
              <a:t>For e.g. What is the probability of rain next Tuesday?</a:t>
            </a:r>
          </a:p>
          <a:p>
            <a:r>
              <a:rPr lang="en-US" b="1" dirty="0" smtClean="0"/>
              <a:t>Therefore, in order to discuss probability theory formally, we must first clarify what the </a:t>
            </a:r>
            <a:r>
              <a:rPr lang="en-US" b="1" i="1" dirty="0" smtClean="0">
                <a:solidFill>
                  <a:srgbClr val="C00000"/>
                </a:solidFill>
              </a:rPr>
              <a:t>possible events are </a:t>
            </a:r>
            <a:r>
              <a:rPr lang="en-US" b="1" dirty="0" smtClean="0"/>
              <a:t>to which we would like to </a:t>
            </a:r>
            <a:r>
              <a:rPr lang="en-US" b="1" i="1" dirty="0" smtClean="0"/>
              <a:t>attach probability</a:t>
            </a:r>
            <a:r>
              <a:rPr lang="en-US" b="1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6CDD-13E3-45EC-A7EF-808D81864A44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rgbClr val="002060"/>
                </a:solidFill>
              </a:rPr>
              <a:t>2. Elements of Probabilistic Space.</a:t>
            </a:r>
            <a:endParaRPr lang="en-US" sz="4800" dirty="0">
              <a:solidFill>
                <a:srgbClr val="00206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Experiments(Chance), Sample Space, Events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and Probability measure.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A3E9-6025-4C9E-BF0E-0AB5E0701088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Lecture03: What, Why and How of Proabability.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559" y="1794668"/>
            <a:ext cx="3674564" cy="186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Experiment(chance).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experiment is the process by which an observation is made.</a:t>
            </a:r>
          </a:p>
          <a:p>
            <a:r>
              <a:rPr lang="en-US" dirty="0" smtClean="0"/>
              <a:t>A chance experiment is any activity or situation in which there is uncertainty about which of the two or more possible outcomes will result.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A9D6-0D33-4C76-89E3-CC44CAA358D9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688090" cy="365125"/>
          </a:xfrm>
        </p:spPr>
        <p:txBody>
          <a:bodyPr/>
          <a:lstStyle/>
          <a:p>
            <a:r>
              <a:rPr lang="en-US" dirty="0" smtClean="0"/>
              <a:t>Lecture03: What, Why and How of Probability. {image by: Ash Bellet.}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418" y="3309392"/>
            <a:ext cx="36762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 Probability Space.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probability space is a triple (Ω, E,P) consisting of:</a:t>
            </a:r>
          </a:p>
          <a:p>
            <a:pPr lvl="1"/>
            <a:r>
              <a:rPr lang="en-US" dirty="0" smtClean="0"/>
              <a:t> A sample space Ω/S, which contains all possible outcomes of the experiment. </a:t>
            </a:r>
          </a:p>
          <a:p>
            <a:pPr lvl="1"/>
            <a:r>
              <a:rPr lang="en-US" dirty="0" smtClean="0"/>
              <a:t>A set of events E,</a:t>
            </a:r>
          </a:p>
          <a:p>
            <a:pPr lvl="1"/>
            <a:r>
              <a:rPr lang="en-US" dirty="0" smtClean="0"/>
              <a:t>A probability measure P that assigns probabilities to the events in E.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C1AC-2D71-434B-A8DF-BADC4E67B4C6}" type="datetime1">
              <a:rPr lang="en-US" smtClean="0"/>
              <a:t>12/3/2023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1851-BC1D-4989-8BAA-AE671AE1AC7E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250" y="3849229"/>
            <a:ext cx="2346474" cy="256093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51955" y="6410166"/>
            <a:ext cx="4688090" cy="365125"/>
          </a:xfrm>
        </p:spPr>
        <p:txBody>
          <a:bodyPr/>
          <a:lstStyle/>
          <a:p>
            <a:r>
              <a:rPr lang="en-US" dirty="0" smtClean="0"/>
              <a:t>Lecture03: What, Why and How of Probability. {image by: Ash Bellet.}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1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3398</Words>
  <Application>Microsoft Office PowerPoint</Application>
  <PresentationFormat>Widescreen</PresentationFormat>
  <Paragraphs>437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Bell MT</vt:lpstr>
      <vt:lpstr>Calibri</vt:lpstr>
      <vt:lpstr>Cambria Math</vt:lpstr>
      <vt:lpstr>Palatino Linotype</vt:lpstr>
      <vt:lpstr>Times New Roman</vt:lpstr>
      <vt:lpstr>Office Theme</vt:lpstr>
      <vt:lpstr>What, Why and How of Probability.</vt:lpstr>
      <vt:lpstr>1. What, Why and How of Probability.</vt:lpstr>
      <vt:lpstr>1.1 What is Probability?</vt:lpstr>
      <vt:lpstr>1.2 Why Probability?</vt:lpstr>
      <vt:lpstr>1.3 How are Probability determined?</vt:lpstr>
      <vt:lpstr>Summary!!!</vt:lpstr>
      <vt:lpstr>2. Elements of Probabilistic Space.</vt:lpstr>
      <vt:lpstr>2.1 Experiment(chance).</vt:lpstr>
      <vt:lpstr>2.2 Probability Space.</vt:lpstr>
      <vt:lpstr>2.2 Probability Space.</vt:lpstr>
      <vt:lpstr>2.3 Events and Sets.</vt:lpstr>
      <vt:lpstr>2.4 Probability Measure.</vt:lpstr>
      <vt:lpstr>2.5 Choosing an Sample Space.</vt:lpstr>
      <vt:lpstr>3.Calculating the Probability of an Discrete Event.</vt:lpstr>
      <vt:lpstr>3.1 Calculating Probability – Classical Approach.</vt:lpstr>
      <vt:lpstr>3.2 Calculating Probability of “or”</vt:lpstr>
      <vt:lpstr>3.2 Calculating Probability of “or”</vt:lpstr>
      <vt:lpstr>3.4 Probability: with and without replacement.</vt:lpstr>
      <vt:lpstr>3.5 Probability: with and without replacement.</vt:lpstr>
      <vt:lpstr>3.2 Calculating Probability: Example.</vt:lpstr>
      <vt:lpstr>A. Counting</vt:lpstr>
      <vt:lpstr>A.1 Basic Counting Rules.</vt:lpstr>
      <vt:lpstr>A.1 Basic Counting Rules.</vt:lpstr>
      <vt:lpstr>A.2 Counting Rules: Combinatorics.</vt:lpstr>
      <vt:lpstr>A.2 Counting Rules: Permutations.</vt:lpstr>
      <vt:lpstr>A.2.1 Permutations: Example.</vt:lpstr>
      <vt:lpstr>A.3 Counting Rules: Combinations.</vt:lpstr>
      <vt:lpstr>A.3.1Combinations:Example.</vt:lpstr>
      <vt:lpstr>4. Rules of Probabilities.</vt:lpstr>
      <vt:lpstr>4.1 Axioms of Probability!!!</vt:lpstr>
      <vt:lpstr>4.2 Corollaries of Probability!!!</vt:lpstr>
      <vt:lpstr>5.Conditional Probability</vt:lpstr>
      <vt:lpstr>4.1 Conditional Probability: Intuition.</vt:lpstr>
      <vt:lpstr>4.2 Conditional Probability: Definition.</vt:lpstr>
      <vt:lpstr>4.3 Conditional Probability: Example.</vt:lpstr>
      <vt:lpstr>4.3 Conditional Probability: Example.</vt:lpstr>
      <vt:lpstr>5. Independence</vt:lpstr>
      <vt:lpstr>5.1 Independence: Intuition.</vt:lpstr>
      <vt:lpstr>5.2 Independence: Definition.</vt:lpstr>
      <vt:lpstr>5.3 Independence: Example.</vt:lpstr>
      <vt:lpstr>5.3 Independence: Example.</vt:lpstr>
      <vt:lpstr>5.4 Independence: Conditional.</vt:lpstr>
      <vt:lpstr>5.5 Independent Events Vs. Mutually Exclusive Event.</vt:lpstr>
      <vt:lpstr>3.3 Calculating Probability of “and”</vt:lpstr>
      <vt:lpstr>3.3 Calculating Probability of “and”</vt:lpstr>
      <vt:lpstr>Thank You any Question!!!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Probability.</dc:title>
  <dc:creator>simangiri@outlook.com</dc:creator>
  <cp:lastModifiedBy>simangiri@outlook.com</cp:lastModifiedBy>
  <cp:revision>87</cp:revision>
  <dcterms:created xsi:type="dcterms:W3CDTF">2023-12-02T05:04:09Z</dcterms:created>
  <dcterms:modified xsi:type="dcterms:W3CDTF">2023-12-03T15:42:27Z</dcterms:modified>
</cp:coreProperties>
</file>